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34"/>
  </p:notesMasterIdLst>
  <p:sldIdLst>
    <p:sldId id="283" r:id="rId2"/>
    <p:sldId id="257" r:id="rId3"/>
    <p:sldId id="319" r:id="rId4"/>
    <p:sldId id="322" r:id="rId5"/>
    <p:sldId id="320" r:id="rId6"/>
    <p:sldId id="321" r:id="rId7"/>
    <p:sldId id="312" r:id="rId8"/>
    <p:sldId id="333" r:id="rId9"/>
    <p:sldId id="332" r:id="rId10"/>
    <p:sldId id="313" r:id="rId11"/>
    <p:sldId id="309" r:id="rId12"/>
    <p:sldId id="310" r:id="rId13"/>
    <p:sldId id="311" r:id="rId14"/>
    <p:sldId id="334" r:id="rId15"/>
    <p:sldId id="335" r:id="rId16"/>
    <p:sldId id="336" r:id="rId17"/>
    <p:sldId id="323" r:id="rId18"/>
    <p:sldId id="316" r:id="rId19"/>
    <p:sldId id="324" r:id="rId20"/>
    <p:sldId id="325" r:id="rId21"/>
    <p:sldId id="326" r:id="rId22"/>
    <p:sldId id="327" r:id="rId23"/>
    <p:sldId id="328" r:id="rId24"/>
    <p:sldId id="292" r:id="rId25"/>
    <p:sldId id="305" r:id="rId26"/>
    <p:sldId id="329" r:id="rId27"/>
    <p:sldId id="317" r:id="rId28"/>
    <p:sldId id="330" r:id="rId29"/>
    <p:sldId id="337" r:id="rId30"/>
    <p:sldId id="338" r:id="rId31"/>
    <p:sldId id="339" r:id="rId32"/>
    <p:sldId id="282"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7" autoAdjust="0"/>
    <p:restoredTop sz="94025" autoAdjust="0"/>
  </p:normalViewPr>
  <p:slideViewPr>
    <p:cSldViewPr snapToGrid="0" showGuides="1">
      <p:cViewPr varScale="1">
        <p:scale>
          <a:sx n="80" d="100"/>
          <a:sy n="80" d="100"/>
        </p:scale>
        <p:origin x="372" y="8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3F2BE-D6AA-4E31-A040-2B166DA0DDEF}" type="datetimeFigureOut">
              <a:rPr lang="zh-CN" altLang="en-US" smtClean="0"/>
              <a:t>2019/3/21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9D15F-85BE-4283-8CBC-F6BBBF53F07C}" type="slidenum">
              <a:rPr lang="zh-CN" altLang="en-US" smtClean="0"/>
              <a:t>‹#›</a:t>
            </a:fld>
            <a:endParaRPr lang="zh-CN" altLang="en-US"/>
          </a:p>
        </p:txBody>
      </p:sp>
    </p:spTree>
    <p:extLst>
      <p:ext uri="{BB962C8B-B14F-4D97-AF65-F5344CB8AC3E}">
        <p14:creationId xmlns:p14="http://schemas.microsoft.com/office/powerpoint/2010/main" val="2575735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aike.baidu.com/item/%E5%85%B3%E4%BA%8E%E5%BB%BA%E5%9B%BD%E4%BB%A5%E6%9D%A5%E5%85%9A%E7%9A%84%E8%8B%A5%E5%B9%B2%E5%8E%86%E5%8F%B2%E9%97%AE%E9%A2%98%E7%9A%84%E5%86%B3%E8%AE%A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a:t>
            </a:fld>
            <a:endParaRPr lang="zh-CN" altLang="en-US"/>
          </a:p>
        </p:txBody>
      </p:sp>
    </p:spTree>
    <p:extLst>
      <p:ext uri="{BB962C8B-B14F-4D97-AF65-F5344CB8AC3E}">
        <p14:creationId xmlns:p14="http://schemas.microsoft.com/office/powerpoint/2010/main" val="1344012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11</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忆秦娥</a:t>
            </a:r>
            <a:r>
              <a:rPr lang="en-US" altLang="zh-CN" dirty="0"/>
              <a:t>·</a:t>
            </a:r>
            <a:r>
              <a:rPr lang="zh-CN" altLang="en-US" dirty="0"/>
              <a:t>娄山关</a:t>
            </a:r>
            <a:r>
              <a:rPr lang="en-US" altLang="zh-CN" dirty="0"/>
              <a:t>》</a:t>
            </a:r>
          </a:p>
          <a:p>
            <a:r>
              <a:rPr lang="zh-CN" altLang="en-US" dirty="0"/>
              <a:t>孩儿立志出乡关，学不成名誓不还。埋骨何须桑梓地，人生何处不青山。</a:t>
            </a:r>
          </a:p>
        </p:txBody>
      </p:sp>
      <p:sp>
        <p:nvSpPr>
          <p:cNvPr id="4" name="灯片编号占位符 3"/>
          <p:cNvSpPr>
            <a:spLocks noGrp="1"/>
          </p:cNvSpPr>
          <p:nvPr>
            <p:ph type="sldNum" sz="quarter" idx="10"/>
          </p:nvPr>
        </p:nvSpPr>
        <p:spPr/>
        <p:txBody>
          <a:bodyPr/>
          <a:lstStyle/>
          <a:p>
            <a:fld id="{1439D15F-85BE-4283-8CBC-F6BBBF53F07C}" type="slidenum">
              <a:rPr lang="zh-CN" altLang="en-US" smtClean="0"/>
              <a:t>12</a:t>
            </a:fld>
            <a:endParaRPr lang="zh-CN" altLang="en-US"/>
          </a:p>
        </p:txBody>
      </p:sp>
    </p:spTree>
    <p:extLst>
      <p:ext uri="{BB962C8B-B14F-4D97-AF65-F5344CB8AC3E}">
        <p14:creationId xmlns:p14="http://schemas.microsoft.com/office/powerpoint/2010/main" val="133213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13</a:t>
            </a:fld>
            <a:endParaRPr lang="zh-CN" altLang="en-US"/>
          </a:p>
        </p:txBody>
      </p:sp>
    </p:spTree>
    <p:extLst>
      <p:ext uri="{BB962C8B-B14F-4D97-AF65-F5344CB8AC3E}">
        <p14:creationId xmlns:p14="http://schemas.microsoft.com/office/powerpoint/2010/main" val="130167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14</a:t>
            </a:fld>
            <a:endParaRPr lang="zh-CN" altLang="en-US"/>
          </a:p>
        </p:txBody>
      </p:sp>
    </p:spTree>
    <p:extLst>
      <p:ext uri="{BB962C8B-B14F-4D97-AF65-F5344CB8AC3E}">
        <p14:creationId xmlns:p14="http://schemas.microsoft.com/office/powerpoint/2010/main" val="942280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http://dangshi.people.com.cn/n/2013/0806/c85037-22457829.html</a:t>
            </a:r>
          </a:p>
          <a:p>
            <a:r>
              <a:rPr lang="en-US" altLang="zh-CN"/>
              <a:t>http://cpc.people.com.cn/GB/69112/99981/99983/6144329.html</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15</a:t>
            </a:fld>
            <a:endParaRPr lang="zh-CN" altLang="en-US"/>
          </a:p>
        </p:txBody>
      </p:sp>
    </p:spTree>
    <p:extLst>
      <p:ext uri="{BB962C8B-B14F-4D97-AF65-F5344CB8AC3E}">
        <p14:creationId xmlns:p14="http://schemas.microsoft.com/office/powerpoint/2010/main" val="1301672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http://dangshi.people.com.cn/n/2013/0806/c85037-22457829.html</a:t>
            </a:r>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16</a:t>
            </a:fld>
            <a:endParaRPr lang="zh-CN" altLang="en-US"/>
          </a:p>
        </p:txBody>
      </p:sp>
    </p:spTree>
    <p:extLst>
      <p:ext uri="{BB962C8B-B14F-4D97-AF65-F5344CB8AC3E}">
        <p14:creationId xmlns:p14="http://schemas.microsoft.com/office/powerpoint/2010/main" val="66649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17</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80808"/>
                </a:solidFill>
              </a:rPr>
              <a:t>“那些论文和文件，只有在那个时候才能产生，在以前不可能，因为没有经过大风大浪，没有经过两次胜利和两次失败的比较，还没有充分的经验，还不能充分认识中国革命的规律”</a:t>
            </a:r>
            <a:endParaRPr lang="en-US" altLang="zh-CN" sz="1200" dirty="0">
              <a:solidFill>
                <a:srgbClr val="080808"/>
              </a:solidFill>
            </a:endParaRPr>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18</a:t>
            </a:fld>
            <a:endParaRPr lang="zh-CN" altLang="en-US"/>
          </a:p>
        </p:txBody>
      </p:sp>
    </p:spTree>
    <p:extLst>
      <p:ext uri="{BB962C8B-B14F-4D97-AF65-F5344CB8AC3E}">
        <p14:creationId xmlns:p14="http://schemas.microsoft.com/office/powerpoint/2010/main" val="1799500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19</a:t>
            </a:fld>
            <a:endParaRPr lang="zh-CN" altLang="en-US"/>
          </a:p>
        </p:txBody>
      </p:sp>
    </p:spTree>
    <p:extLst>
      <p:ext uri="{BB962C8B-B14F-4D97-AF65-F5344CB8AC3E}">
        <p14:creationId xmlns:p14="http://schemas.microsoft.com/office/powerpoint/2010/main" val="854630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80808"/>
                </a:solidFill>
              </a:rPr>
              <a:t>抗日战争时期是毛泽东读马列著作花费时间最多、阅读书量最大的时期，也是他写作著述最丰的时期。</a:t>
            </a:r>
            <a:endParaRPr lang="en-US" altLang="zh-CN" sz="1200" dirty="0">
              <a:solidFill>
                <a:srgbClr val="080808"/>
              </a:solidFill>
            </a:endParaRPr>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20</a:t>
            </a:fld>
            <a:endParaRPr lang="zh-CN" altLang="en-US"/>
          </a:p>
        </p:txBody>
      </p:sp>
    </p:spTree>
    <p:extLst>
      <p:ext uri="{BB962C8B-B14F-4D97-AF65-F5344CB8AC3E}">
        <p14:creationId xmlns:p14="http://schemas.microsoft.com/office/powerpoint/2010/main" val="97115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a:t>
            </a:fld>
            <a:endParaRPr lang="zh-CN" altLang="en-US"/>
          </a:p>
        </p:txBody>
      </p:sp>
    </p:spTree>
    <p:extLst>
      <p:ext uri="{BB962C8B-B14F-4D97-AF65-F5344CB8AC3E}">
        <p14:creationId xmlns:p14="http://schemas.microsoft.com/office/powerpoint/2010/main" val="379559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参考资料：</a:t>
            </a:r>
            <a:r>
              <a:rPr lang="en-US" altLang="zh-CN" dirty="0"/>
              <a:t>http://</a:t>
            </a:r>
            <a:r>
              <a:rPr lang="en-US" altLang="zh-CN" dirty="0" err="1"/>
              <a:t>news.southcn.com</a:t>
            </a:r>
            <a:r>
              <a:rPr lang="en-US" altLang="zh-CN" dirty="0"/>
              <a:t>/community/</a:t>
            </a:r>
            <a:r>
              <a:rPr lang="en-US" altLang="zh-CN" dirty="0" err="1"/>
              <a:t>shzt</a:t>
            </a:r>
            <a:r>
              <a:rPr lang="en-US" altLang="zh-CN" dirty="0"/>
              <a:t>/</a:t>
            </a:r>
            <a:r>
              <a:rPr lang="en-US" altLang="zh-CN" dirty="0" err="1"/>
              <a:t>mzd</a:t>
            </a:r>
            <a:r>
              <a:rPr lang="en-US" altLang="zh-CN" dirty="0"/>
              <a:t>/thought/</a:t>
            </a:r>
            <a:r>
              <a:rPr lang="en-US" altLang="zh-CN" dirty="0" err="1"/>
              <a:t>200312220507.htm</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21</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毛泽东思想是在中国共产党领导的中国革命与建设的实践中逐步形成和发展起来的。这一过程大体上可分为开始萌芽、初步形成、走向成熟、继续发展和曲折发展等多个阶段</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22</a:t>
            </a:fld>
            <a:endParaRPr lang="zh-CN" altLang="en-US"/>
          </a:p>
        </p:txBody>
      </p:sp>
    </p:spTree>
    <p:extLst>
      <p:ext uri="{BB962C8B-B14F-4D97-AF65-F5344CB8AC3E}">
        <p14:creationId xmlns:p14="http://schemas.microsoft.com/office/powerpoint/2010/main" val="2142237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毛泽东思想是在中国共产党领导的中国革命与建设的实践中逐步形成和发展起来的。这一过程大体上可分为开始萌芽、初步形成、走向成熟、继续发展和曲折发展等多个阶段</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23</a:t>
            </a:fld>
            <a:endParaRPr lang="zh-CN" altLang="en-US"/>
          </a:p>
        </p:txBody>
      </p:sp>
    </p:spTree>
    <p:extLst>
      <p:ext uri="{BB962C8B-B14F-4D97-AF65-F5344CB8AC3E}">
        <p14:creationId xmlns:p14="http://schemas.microsoft.com/office/powerpoint/2010/main" val="133213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24</a:t>
            </a:fld>
            <a:endParaRPr lang="zh-CN" altLang="en-US"/>
          </a:p>
        </p:txBody>
      </p:sp>
    </p:spTree>
    <p:extLst>
      <p:ext uri="{BB962C8B-B14F-4D97-AF65-F5344CB8AC3E}">
        <p14:creationId xmlns:p14="http://schemas.microsoft.com/office/powerpoint/2010/main" val="230525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更多模版：亮亮图文旗舰店</a:t>
            </a:r>
            <a:r>
              <a:rPr lang="en-US" altLang="zh-CN" dirty="0"/>
              <a:t>https://liangliangtuwen.tmall.com/ </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25</a:t>
            </a:fld>
            <a:endParaRPr lang="zh-CN" altLang="en-US"/>
          </a:p>
        </p:txBody>
      </p:sp>
    </p:spTree>
    <p:extLst>
      <p:ext uri="{BB962C8B-B14F-4D97-AF65-F5344CB8AC3E}">
        <p14:creationId xmlns:p14="http://schemas.microsoft.com/office/powerpoint/2010/main" val="291564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26</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27</a:t>
            </a:fld>
            <a:endParaRPr lang="zh-CN" altLang="en-US"/>
          </a:p>
        </p:txBody>
      </p:sp>
    </p:spTree>
    <p:extLst>
      <p:ext uri="{BB962C8B-B14F-4D97-AF65-F5344CB8AC3E}">
        <p14:creationId xmlns:p14="http://schemas.microsoft.com/office/powerpoint/2010/main" val="333021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1981</a:t>
            </a:r>
            <a:r>
              <a:rPr lang="zh-CN" altLang="en-US" sz="1200" b="0" i="0" u="none" strike="noStrike" kern="1200" dirty="0">
                <a:solidFill>
                  <a:schemeClr val="tx1"/>
                </a:solidFill>
                <a:effectLst/>
                <a:latin typeface="+mn-lt"/>
                <a:ea typeface="+mn-ea"/>
                <a:cs typeface="+mn-cs"/>
              </a:rPr>
              <a:t>年，在邓小平主持下，党的十一届六中全会作出的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关于建国以来党的若干历史问题的决议</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，对毛泽东和毛泽东思想的历史地位作出了科学的、实事求是的评价。</a:t>
            </a:r>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28</a:t>
            </a:fld>
            <a:endParaRPr lang="zh-CN" altLang="en-US"/>
          </a:p>
        </p:txBody>
      </p:sp>
    </p:spTree>
    <p:extLst>
      <p:ext uri="{BB962C8B-B14F-4D97-AF65-F5344CB8AC3E}">
        <p14:creationId xmlns:p14="http://schemas.microsoft.com/office/powerpoint/2010/main" val="1799500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29</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30</a:t>
            </a:fld>
            <a:endParaRPr lang="zh-CN" altLang="en-US"/>
          </a:p>
        </p:txBody>
      </p:sp>
    </p:spTree>
    <p:extLst>
      <p:ext uri="{BB962C8B-B14F-4D97-AF65-F5344CB8AC3E}">
        <p14:creationId xmlns:p14="http://schemas.microsoft.com/office/powerpoint/2010/main" val="1332136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3</a:t>
            </a:fld>
            <a:endParaRPr lang="zh-CN" altLang="en-US"/>
          </a:p>
        </p:txBody>
      </p:sp>
    </p:spTree>
    <p:extLst>
      <p:ext uri="{BB962C8B-B14F-4D97-AF65-F5344CB8AC3E}">
        <p14:creationId xmlns:p14="http://schemas.microsoft.com/office/powerpoint/2010/main" val="998686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31</a:t>
            </a:fld>
            <a:endParaRPr lang="zh-CN" altLang="en-US"/>
          </a:p>
        </p:txBody>
      </p:sp>
    </p:spTree>
    <p:extLst>
      <p:ext uri="{BB962C8B-B14F-4D97-AF65-F5344CB8AC3E}">
        <p14:creationId xmlns:p14="http://schemas.microsoft.com/office/powerpoint/2010/main" val="1796319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32</a:t>
            </a:fld>
            <a:endParaRPr lang="zh-CN" altLang="en-US"/>
          </a:p>
        </p:txBody>
      </p:sp>
    </p:spTree>
    <p:extLst>
      <p:ext uri="{BB962C8B-B14F-4D97-AF65-F5344CB8AC3E}">
        <p14:creationId xmlns:p14="http://schemas.microsoft.com/office/powerpoint/2010/main" val="87972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39D15F-85BE-4283-8CBC-F6BBBF53F07C}" type="slidenum">
              <a:rPr lang="zh-CN" altLang="en-US" smtClean="0"/>
              <a:t>5</a:t>
            </a:fld>
            <a:endParaRPr lang="zh-CN" altLang="en-US"/>
          </a:p>
        </p:txBody>
      </p:sp>
    </p:spTree>
    <p:extLst>
      <p:ext uri="{BB962C8B-B14F-4D97-AF65-F5344CB8AC3E}">
        <p14:creationId xmlns:p14="http://schemas.microsoft.com/office/powerpoint/2010/main" val="133213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伟人去世，地球停止转动，虽然语近夸张，但这份评价，他老人家绝对当之无愧</a:t>
            </a:r>
          </a:p>
          <a:p>
            <a:endParaRPr lang="zh-CN" altLang="en-US" dirty="0"/>
          </a:p>
        </p:txBody>
      </p:sp>
      <p:sp>
        <p:nvSpPr>
          <p:cNvPr id="4" name="灯片编号占位符 3"/>
          <p:cNvSpPr>
            <a:spLocks noGrp="1"/>
          </p:cNvSpPr>
          <p:nvPr>
            <p:ph type="sldNum" sz="quarter" idx="5"/>
          </p:nvPr>
        </p:nvSpPr>
        <p:spPr/>
        <p:txBody>
          <a:bodyPr/>
          <a:lstStyle/>
          <a:p>
            <a:fld id="{1439D15F-85BE-4283-8CBC-F6BBBF53F07C}" type="slidenum">
              <a:rPr lang="zh-CN" altLang="en-US" smtClean="0"/>
              <a:t>6</a:t>
            </a:fld>
            <a:endParaRPr lang="zh-CN" altLang="en-US"/>
          </a:p>
        </p:txBody>
      </p:sp>
    </p:spTree>
    <p:extLst>
      <p:ext uri="{BB962C8B-B14F-4D97-AF65-F5344CB8AC3E}">
        <p14:creationId xmlns:p14="http://schemas.microsoft.com/office/powerpoint/2010/main" val="2574630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毛泽东是一个军事天才，在</a:t>
            </a:r>
            <a:r>
              <a:rPr lang="en-US" altLang="zh-CN" dirty="0"/>
              <a:t>24</a:t>
            </a:r>
            <a:r>
              <a:rPr lang="zh-CN" altLang="en-US" dirty="0"/>
              <a:t>岁时，其领导</a:t>
            </a:r>
            <a:r>
              <a:rPr lang="en-US" altLang="zh-CN" dirty="0"/>
              <a:t>100</a:t>
            </a:r>
            <a:r>
              <a:rPr lang="zh-CN" altLang="en-US" dirty="0"/>
              <a:t>余名学生兵搞定了</a:t>
            </a:r>
            <a:r>
              <a:rPr lang="en-US" altLang="zh-CN" dirty="0"/>
              <a:t>3000</a:t>
            </a:r>
            <a:r>
              <a:rPr lang="zh-CN" altLang="en-US" dirty="0"/>
              <a:t>多军阀溃军，这是他军事天才生涯的开始。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毛泽东主席属于降维打击。他先是一个哲学家，思想家，战略家，然后才是军事家。什么意思，就是大家都是指挥打仗的，辛辛苦苦勤勤恳恳研究如何排兵布阵，如何研究天时地利人和，然后对比兵力兵器。而他是从哲学的高度来看待打仗的，是从大本大源来研究打仗的。</a:t>
            </a:r>
          </a:p>
          <a:p>
            <a:endParaRPr lang="en-US" altLang="zh-CN" dirty="0"/>
          </a:p>
          <a:p>
            <a:r>
              <a:rPr lang="zh-CN" altLang="en-US" dirty="0"/>
              <a:t>在井冈山斗争期间，其总结出了十六字诀的基本作战原则。</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毛泽东主席属于降维打击。他先是一个哲学家，思想家，战略家，然后才是军事家。什么意思，就是大家都是指挥打仗的，辛辛苦苦勤勤恳恳研究如何排兵布阵，如何研究天时地利人和，然后对比兵力兵器。而他是从哲学的高度来看待打仗的，是从大本大源来研究打仗的。</a:t>
            </a:r>
          </a:p>
          <a:p>
            <a:endParaRPr lang="en-US" altLang="zh-CN" dirty="0"/>
          </a:p>
          <a:p>
            <a:r>
              <a:rPr lang="zh-CN" altLang="en-US" dirty="0"/>
              <a:t>在井冈山斗争期间，其总结出了十六字诀的基本作战原则。</a:t>
            </a:r>
            <a:endParaRPr lang="en-US" altLang="zh-CN" dirty="0"/>
          </a:p>
        </p:txBody>
      </p:sp>
      <p:sp>
        <p:nvSpPr>
          <p:cNvPr id="4" name="灯片编号占位符 3"/>
          <p:cNvSpPr>
            <a:spLocks noGrp="1"/>
          </p:cNvSpPr>
          <p:nvPr>
            <p:ph type="sldNum" sz="quarter" idx="10"/>
          </p:nvPr>
        </p:nvSpPr>
        <p:spPr/>
        <p:txBody>
          <a:bodyPr/>
          <a:lstStyle/>
          <a:p>
            <a:fld id="{1439D15F-85BE-4283-8CBC-F6BBBF53F07C}"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是马克思主义普遍原理与中国革命战争和国防建设实际相结合的产物，是中国革命战争和国防建设历史经验的升华，是中国共产党领导中国人民及其军队长期军事实践经验的科学总结和集体智慧的结晶，同时也多方面汲取了古今中外军事思想的精华，是中国共产党领导中国革命战争、军队建设、国防建设和反侵略战争的指导思想。</a:t>
            </a:r>
          </a:p>
        </p:txBody>
      </p:sp>
      <p:sp>
        <p:nvSpPr>
          <p:cNvPr id="4" name="灯片编号占位符 3"/>
          <p:cNvSpPr>
            <a:spLocks noGrp="1"/>
          </p:cNvSpPr>
          <p:nvPr>
            <p:ph type="sldNum" sz="quarter" idx="10"/>
          </p:nvPr>
        </p:nvSpPr>
        <p:spPr/>
        <p:txBody>
          <a:bodyPr/>
          <a:lstStyle/>
          <a:p>
            <a:fld id="{1439D15F-85BE-4283-8CBC-F6BBBF53F07C}"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F55BF-C435-44DC-8C38-ADAB64C0DA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60B9CCE-74BA-42F4-A8F6-E319FC625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F680C217-715C-4C9E-BB3E-2C3E407D1B70}"/>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A911470A-FEEB-4446-B3A7-AB3ED181B8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F7F104-4EDB-406C-8BEA-EE5B9A1FDEE0}"/>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6153593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F715E-DBB2-49A4-9628-FE928699A9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C40B765-68ED-4D26-B2DC-BC89B843959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C14517-6B41-41E4-86EF-D898397C9AC6}"/>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FB53B928-1FA9-4B3A-B6BF-FA1293CDAB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845489-3F6D-49A0-9D89-C486D6F1D9B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95481122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08AB75-3BF3-48FB-8814-E6BC3812F6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1D4511-5BB6-404A-9BFF-0E0E82E74F5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3F0E9C0-5641-4750-9094-721E8AE988AB}"/>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AA235177-6DC3-4A92-9C1A-ED55575244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5A5A70-D2C0-4195-8174-E8F9919E014D}"/>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94395548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D5BF3-58DF-4AA3-82F2-9889C57945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0F817C-4EF7-4625-BEF2-3DE08607AEF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3F01A5-F628-40C7-A698-D42A59E8A95E}"/>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D9EAC0AC-B4A6-4F50-B671-2D46D897C6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747824-14E3-4927-9DAB-17E094A1B1AC}"/>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67175203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F114D-8F1B-4AD4-B689-D515995C53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7B9FE4-D5E1-4223-AC0F-47EEA276F1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BEE914D-0CDC-490F-BD85-9670DDF0A1A5}"/>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5446B441-4E05-415F-988C-C1ABEAF9AA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6711C5-C421-4720-B805-88AC666E6339}"/>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42078083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9FC9E-F927-4392-96CA-5A66DF9A01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C36E8F-A56D-45D0-A165-8BC16B7DF3D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32DE1AD-92B9-4609-BECD-DE7BA2BF93C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0833B80-A04E-46DB-96D1-D4209E9ED30F}"/>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DE5FEF15-69F5-45B0-A316-A7F97BF815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467FF0-A711-4B45-AFA1-21694423FFDB}"/>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270780165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FCFCA-50DE-46F2-9153-4357780511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E63BF0-F781-4775-BEF1-1D3B0E75D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BFF2C7E-0DF3-4163-AB34-54EBC7F3A2D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4BA7301-AAB6-4073-BFE2-DD747D9887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2DF3C37-A91F-4516-A080-4CD66AE5754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22CE81C-5DC2-449D-AEF0-2DF2884F5A5B}"/>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8" name="页脚占位符 7">
            <a:extLst>
              <a:ext uri="{FF2B5EF4-FFF2-40B4-BE49-F238E27FC236}">
                <a16:creationId xmlns:a16="http://schemas.microsoft.com/office/drawing/2014/main" id="{3BA89619-6F43-46AF-BDFD-36963D9703B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C263EAB-F3A3-46D5-ACE1-A5DEDE67525F}"/>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24466168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FD96B-0DB0-4ACF-BAC5-F7B679B315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7CA393-086F-48D8-B6F8-C0C90F153F0E}"/>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4" name="页脚占位符 3">
            <a:extLst>
              <a:ext uri="{FF2B5EF4-FFF2-40B4-BE49-F238E27FC236}">
                <a16:creationId xmlns:a16="http://schemas.microsoft.com/office/drawing/2014/main" id="{F6CAA590-6F57-4970-A643-9EA93426DB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4C13904-6775-4653-99EE-963F46885F9E}"/>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6675731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6E77F4-47CC-4F6A-B696-3301E8BE66F5}"/>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3" name="页脚占位符 2">
            <a:extLst>
              <a:ext uri="{FF2B5EF4-FFF2-40B4-BE49-F238E27FC236}">
                <a16:creationId xmlns:a16="http://schemas.microsoft.com/office/drawing/2014/main" id="{44A88847-4E4D-4A66-9EC3-3B5592DD39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37AF9D-36E1-49FC-8D78-F57B737FDC77}"/>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9425214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C5CF3-C53E-4E5B-8801-11355A33ED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977B245-474B-490B-A7E4-CFB5B42532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2E82064-B170-4097-ADB3-162DC95FF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8A90B7-8313-4C7A-B5A4-180207173A5D}"/>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04AE1339-50B2-411B-9EBE-C3C3BF2B24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C394BA-1B24-4ED5-9D50-D71A5825E7FA}"/>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38485089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917B8-1DE3-4653-954B-A7A2C7FC7E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3C3117F-9584-4B59-AF78-04CBD12AB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0DD4EA4-D1E7-4586-A6C2-1792C0ABEB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C900D9-95C4-47BC-A506-694F2AB762D7}"/>
              </a:ext>
            </a:extLst>
          </p:cNvPr>
          <p:cNvSpPr>
            <a:spLocks noGrp="1"/>
          </p:cNvSpPr>
          <p:nvPr>
            <p:ph type="dt" sz="half" idx="10"/>
          </p:nvPr>
        </p:nvSpPr>
        <p:spPr/>
        <p:txBody>
          <a:bodyPr/>
          <a:lstStyle/>
          <a:p>
            <a:fld id="{A2C2D551-A6A3-4F4E-93C3-2E967057F72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EA525757-C5C3-4A58-ADAA-B4814231BA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9646A3-1442-4D5A-9B42-48F3A792BA43}"/>
              </a:ext>
            </a:extLst>
          </p:cNvPr>
          <p:cNvSpPr>
            <a:spLocks noGrp="1"/>
          </p:cNvSpPr>
          <p:nvPr>
            <p:ph type="sldNum" sz="quarter" idx="12"/>
          </p:nvPr>
        </p:nvSpPr>
        <p:spPr/>
        <p:txBody>
          <a:bodyPr/>
          <a:lstStyle/>
          <a:p>
            <a:fld id="{FC488ECF-653B-44FB-B82C-B7B88D64F516}" type="slidenum">
              <a:rPr lang="zh-CN" altLang="en-US" smtClean="0"/>
              <a:t>‹#›</a:t>
            </a:fld>
            <a:endParaRPr lang="zh-CN" altLang="en-US"/>
          </a:p>
        </p:txBody>
      </p:sp>
    </p:spTree>
    <p:extLst>
      <p:ext uri="{BB962C8B-B14F-4D97-AF65-F5344CB8AC3E}">
        <p14:creationId xmlns:p14="http://schemas.microsoft.com/office/powerpoint/2010/main" val="151704790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43F8BF-78D1-4CCB-9950-387DDF2FF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ACE457-CB21-44C8-A51B-46E0D1BBC2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C0252B-7E88-4A4B-98F3-BEC9D2BC86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2D551-A6A3-4F4E-93C3-2E967057F72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0EF5FEB8-808A-4E48-95A4-0685B15516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28CBEB-D7CD-4DC7-BFB2-25666CCABE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88ECF-653B-44FB-B82C-B7B88D64F516}" type="slidenum">
              <a:rPr lang="zh-CN" altLang="en-US" smtClean="0"/>
              <a:t>‹#›</a:t>
            </a:fld>
            <a:endParaRPr lang="zh-CN" altLang="en-US"/>
          </a:p>
        </p:txBody>
      </p:sp>
      <p:pic>
        <p:nvPicPr>
          <p:cNvPr id="7" name="图片 6" descr="图片包含 户外, 天空, 自然, 人员&#10;&#10;已生成极高可信度的说明">
            <a:extLst>
              <a:ext uri="{FF2B5EF4-FFF2-40B4-BE49-F238E27FC236}">
                <a16:creationId xmlns:a16="http://schemas.microsoft.com/office/drawing/2014/main" id="{757EC68E-66FB-4CF8-A0D1-0085CC86D796}"/>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6028" r="26771" b="31298"/>
          <a:stretch/>
        </p:blipFill>
        <p:spPr>
          <a:xfrm>
            <a:off x="0" y="0"/>
            <a:ext cx="12192000" cy="6858000"/>
          </a:xfrm>
          <a:prstGeom prst="rect">
            <a:avLst/>
          </a:prstGeom>
        </p:spPr>
      </p:pic>
      <p:pic>
        <p:nvPicPr>
          <p:cNvPr id="8" name="图片 7">
            <a:extLst>
              <a:ext uri="{FF2B5EF4-FFF2-40B4-BE49-F238E27FC236}">
                <a16:creationId xmlns:a16="http://schemas.microsoft.com/office/drawing/2014/main" id="{D591E1C9-6D69-48EC-BDEE-02D2681C2497}"/>
              </a:ext>
            </a:extLst>
          </p:cNvPr>
          <p:cNvPicPr>
            <a:picLocks noChangeAspect="1"/>
          </p:cNvPicPr>
          <p:nvPr userDrawn="1"/>
        </p:nvPicPr>
        <p:blipFill>
          <a:blip r:embed="rId14">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92101" y="3798989"/>
            <a:ext cx="2820940" cy="2940344"/>
          </a:xfrm>
          <a:prstGeom prst="rect">
            <a:avLst/>
          </a:prstGeom>
        </p:spPr>
      </p:pic>
      <p:pic>
        <p:nvPicPr>
          <p:cNvPr id="9" name="图片 8">
            <a:extLst>
              <a:ext uri="{FF2B5EF4-FFF2-40B4-BE49-F238E27FC236}">
                <a16:creationId xmlns:a16="http://schemas.microsoft.com/office/drawing/2014/main" id="{1DFCBC73-3D9F-4047-A145-BC4BF768760A}"/>
              </a:ext>
            </a:extLst>
          </p:cNvPr>
          <p:cNvPicPr>
            <a:picLocks noChangeAspect="1"/>
          </p:cNvPicPr>
          <p:nvPr userDrawn="1"/>
        </p:nvPicPr>
        <p:blipFill rotWithShape="1">
          <a:blip r:embed="rId16" cstate="screen">
            <a:duotone>
              <a:schemeClr val="bg2">
                <a:shade val="45000"/>
                <a:satMod val="135000"/>
              </a:schemeClr>
              <a:prstClr val="white"/>
            </a:duotone>
          </a:blip>
          <a:srcRect/>
          <a:stretch>
            <a:fillRect/>
          </a:stretch>
        </p:blipFill>
        <p:spPr>
          <a:xfrm>
            <a:off x="2410907" y="560161"/>
            <a:ext cx="834571" cy="783771"/>
          </a:xfrm>
          <a:prstGeom prst="rect">
            <a:avLst/>
          </a:prstGeom>
        </p:spPr>
      </p:pic>
      <p:pic>
        <p:nvPicPr>
          <p:cNvPr id="10" name="图片 9">
            <a:extLst>
              <a:ext uri="{FF2B5EF4-FFF2-40B4-BE49-F238E27FC236}">
                <a16:creationId xmlns:a16="http://schemas.microsoft.com/office/drawing/2014/main" id="{0688D24A-44B2-4B31-848A-C1DEC4F40061}"/>
              </a:ext>
            </a:extLst>
          </p:cNvPr>
          <p:cNvPicPr>
            <a:picLocks noChangeAspect="1"/>
          </p:cNvPicPr>
          <p:nvPr userDrawn="1"/>
        </p:nvPicPr>
        <p:blipFill rotWithShape="1">
          <a:blip r:embed="rId17" cstate="screen">
            <a:duotone>
              <a:schemeClr val="bg2">
                <a:shade val="45000"/>
                <a:satMod val="135000"/>
              </a:schemeClr>
              <a:prstClr val="white"/>
            </a:duotone>
          </a:blip>
          <a:srcRect/>
          <a:stretch>
            <a:fillRect/>
          </a:stretch>
        </p:blipFill>
        <p:spPr>
          <a:xfrm>
            <a:off x="8987712" y="743860"/>
            <a:ext cx="863601" cy="555170"/>
          </a:xfrm>
          <a:prstGeom prst="rect">
            <a:avLst/>
          </a:prstGeom>
        </p:spPr>
      </p:pic>
      <p:pic>
        <p:nvPicPr>
          <p:cNvPr id="11" name="图片 10">
            <a:extLst>
              <a:ext uri="{FF2B5EF4-FFF2-40B4-BE49-F238E27FC236}">
                <a16:creationId xmlns:a16="http://schemas.microsoft.com/office/drawing/2014/main" id="{69CC45D6-73B6-474E-B3CF-A4DD43953168}"/>
              </a:ext>
            </a:extLst>
          </p:cNvPr>
          <p:cNvPicPr>
            <a:picLocks noChangeAspect="1"/>
          </p:cNvPicPr>
          <p:nvPr userDrawn="1"/>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4685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5.pn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9.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notesSlide" Target="../notesSlides/notesSlide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Layout" Target="../slideLayouts/slideLayout7.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hyperlink" Target="https://image.baidu.com/search/detail?ct=503316480&amp;z=&amp;tn=baiduimagedetail&amp;ipn=d&amp;word=%E6%AF%9B%E6%B3%BD%E4%B8%9C%E6%80%9D%E6%83%B3&amp;step_word=&amp;ie=utf-8&amp;in=&amp;cl=2&amp;lm=-1&amp;st=-1&amp;hd=&amp;latest=&amp;copyright=&amp;cs=291994877,3853655705&amp;os=3282188805,4124742450&amp;simid=3297703692,264548909&amp;pn=14&amp;rn=1&amp;di=13457950990&amp;ln=1871&amp;fr=&amp;fmq=1553145022801_R&amp;ic=&amp;s=undefined&amp;se=&amp;sme=&amp;tab=0&amp;width=&amp;height=&amp;face=undefined&amp;is=0,0&amp;istype=2&amp;ist=&amp;jit=&amp;bdtype=0&amp;spn=0&amp;pi=0&amp;gsm=0&amp;objurl=http%3A%2F%2Fp.ananas.chaoxing.com%2Fstar3%2Forigin%2F673d003c00285bd12fea7f6a4b6c9522.jpg&amp;rpstart=0&amp;rpnum=0&amp;adpicid=0&amp;force=undefined"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descr="图片包含 户外, 天空, 自然, 人员&#10;&#10;已生成极高可信度的说明">
            <a:extLst>
              <a:ext uri="{FF2B5EF4-FFF2-40B4-BE49-F238E27FC236}">
                <a16:creationId xmlns:a16="http://schemas.microsoft.com/office/drawing/2014/main" id="{7FB8B21C-016C-42EB-B2BC-B392C3990AF1}"/>
              </a:ext>
            </a:extLst>
          </p:cNvPr>
          <p:cNvPicPr>
            <a:picLocks noChangeAspect="1"/>
          </p:cNvPicPr>
          <p:nvPr/>
        </p:nvPicPr>
        <p:blipFill rotWithShape="1">
          <a:blip r:embed="rId4">
            <a:extLst>
              <a:ext uri="{28A0092B-C50C-407E-A947-70E740481C1C}">
                <a14:useLocalDpi xmlns:a14="http://schemas.microsoft.com/office/drawing/2010/main" val="0"/>
              </a:ext>
            </a:extLst>
          </a:blip>
          <a:srcRect l="6067" r="25230"/>
          <a:stretch/>
        </p:blipFill>
        <p:spPr>
          <a:xfrm>
            <a:off x="-148991" y="-1"/>
            <a:ext cx="12192001" cy="6858000"/>
          </a:xfrm>
          <a:prstGeom prst="rect">
            <a:avLst/>
          </a:prstGeom>
        </p:spPr>
      </p:pic>
      <p:sp>
        <p:nvSpPr>
          <p:cNvPr id="4" name="矩形 3">
            <a:extLst>
              <a:ext uri="{FF2B5EF4-FFF2-40B4-BE49-F238E27FC236}">
                <a16:creationId xmlns:a16="http://schemas.microsoft.com/office/drawing/2014/main" id="{F781B5CE-5B97-478C-9D77-971CE87DD461}"/>
              </a:ext>
            </a:extLst>
          </p:cNvPr>
          <p:cNvSpPr/>
          <p:nvPr/>
        </p:nvSpPr>
        <p:spPr>
          <a:xfrm>
            <a:off x="1912689" y="2450458"/>
            <a:ext cx="8494633"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毛泽东与毛泽东思想</a:t>
            </a:r>
            <a:endParaRPr lang="en-US" altLang="zh-CN" sz="7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5" cstate="screen"/>
          <a:srcRect/>
          <a:stretch>
            <a:fillRect/>
          </a:stretch>
        </p:blipFill>
        <p:spPr>
          <a:xfrm>
            <a:off x="2900134" y="216263"/>
            <a:ext cx="6734629" cy="2612572"/>
          </a:xfrm>
          <a:prstGeom prst="rect">
            <a:avLst/>
          </a:prstGeom>
        </p:spPr>
      </p:pic>
      <p:pic>
        <p:nvPicPr>
          <p:cNvPr id="12" name="图片 11">
            <a:extLst>
              <a:ext uri="{FF2B5EF4-FFF2-40B4-BE49-F238E27FC236}">
                <a16:creationId xmlns:a16="http://schemas.microsoft.com/office/drawing/2014/main" id="{CAD67938-00FD-4663-8DE9-5B0640AC5F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986" t="44090" r="8986" b="28260"/>
          <a:stretch/>
        </p:blipFill>
        <p:spPr>
          <a:xfrm>
            <a:off x="-173735" y="3604620"/>
            <a:ext cx="12192000" cy="2569030"/>
          </a:xfrm>
          <a:prstGeom prst="rect">
            <a:avLst/>
          </a:prstGeom>
        </p:spPr>
      </p:pic>
      <p:sp>
        <p:nvSpPr>
          <p:cNvPr id="13" name="矩形 12">
            <a:extLst>
              <a:ext uri="{FF2B5EF4-FFF2-40B4-BE49-F238E27FC236}">
                <a16:creationId xmlns:a16="http://schemas.microsoft.com/office/drawing/2014/main" id="{53E06114-490C-4E5C-8AD1-04F02412794B}"/>
              </a:ext>
            </a:extLst>
          </p:cNvPr>
          <p:cNvSpPr/>
          <p:nvPr/>
        </p:nvSpPr>
        <p:spPr>
          <a:xfrm>
            <a:off x="950976" y="5438607"/>
            <a:ext cx="11637987" cy="1015663"/>
          </a:xfrm>
          <a:prstGeom prst="rect">
            <a:avLst/>
          </a:prstGeom>
        </p:spPr>
        <p:txBody>
          <a:bodyPr wrap="square">
            <a:spAutoFit/>
          </a:bodyPr>
          <a:lstStyle/>
          <a:p>
            <a:r>
              <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rPr>
              <a:t>                             --</a:t>
            </a:r>
            <a:r>
              <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rPr>
              <a:t>崇新学堂</a:t>
            </a:r>
            <a:endParaRPr lang="en-US" altLang="zh-CN" sz="3200" b="1" dirty="0">
              <a:ln>
                <a:solidFill>
                  <a:schemeClr val="bg1"/>
                </a:solidFill>
              </a:ln>
              <a:latin typeface="方正字迹-清代碑体简体" panose="02010600010101010101" pitchFamily="2" charset="-122"/>
              <a:ea typeface="方正字迹-清代碑体简体" panose="02010600010101010101" pitchFamily="2" charset="-122"/>
            </a:endParaRPr>
          </a:p>
          <a:p>
            <a:r>
              <a:rPr lang="zh-CN" altLang="en-US" sz="2800" b="1" dirty="0">
                <a:ln>
                  <a:solidFill>
                    <a:schemeClr val="bg1"/>
                  </a:solidFill>
                </a:ln>
                <a:latin typeface="方正字迹-清代碑体简体" panose="02010600010101010101" pitchFamily="2" charset="-122"/>
                <a:ea typeface="方正字迹-清代碑体简体" panose="02010600010101010101" pitchFamily="2" charset="-122"/>
              </a:rPr>
              <a:t>李元鹏 侯礼志 池达丰 吕传栋 周诗蕙 程大海 秦琦 王雅健 林珍珍</a:t>
            </a:r>
            <a:endParaRPr lang="zh-CN" altLang="en-US" sz="3200" b="1" dirty="0">
              <a:ln>
                <a:solidFill>
                  <a:schemeClr val="bg1"/>
                </a:solidFill>
              </a:ln>
              <a:latin typeface="方正字迹-清代碑体简体" panose="02010600010101010101" pitchFamily="2" charset="-122"/>
              <a:ea typeface="方正字迹-清代碑体简体" panose="02010600010101010101" pitchFamily="2" charset="-122"/>
            </a:endParaRPr>
          </a:p>
        </p:txBody>
      </p:sp>
      <p:pic>
        <p:nvPicPr>
          <p:cNvPr id="8" name="图片 7">
            <a:extLst>
              <a:ext uri="{FF2B5EF4-FFF2-40B4-BE49-F238E27FC236}">
                <a16:creationId xmlns:a16="http://schemas.microsoft.com/office/drawing/2014/main" id="{5ABF8AB8-2D1E-436E-B1E2-811306DFE7D8}"/>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8991" y="-1"/>
            <a:ext cx="12340993" cy="6858000"/>
          </a:xfrm>
          <a:prstGeom prst="rect">
            <a:avLst/>
          </a:prstGeom>
        </p:spPr>
      </p:pic>
    </p:spTree>
    <p:extLst>
      <p:ext uri="{BB962C8B-B14F-4D97-AF65-F5344CB8AC3E}">
        <p14:creationId xmlns:p14="http://schemas.microsoft.com/office/powerpoint/2010/main" val="2766932884"/>
      </p:ext>
    </p:extLst>
  </p:cSld>
  <p:clrMapOvr>
    <a:masterClrMapping/>
  </p:clrMapOvr>
  <mc:AlternateContent xmlns:mc="http://schemas.openxmlformats.org/markup-compatibility/2006">
    <mc:Choice xmlns:p14="http://schemas.microsoft.com/office/powerpoint/2010/main" Requires="p14">
      <p:transition spd="slow" p14:dur="1400" advClick="0" advTm="11306">
        <p14:ripple/>
      </p:transition>
    </mc:Choice>
    <mc:Fallback>
      <p:transition spd="slow" advClick="0" advTm="113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4" fill="hold" nodeType="after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855085" y="714375"/>
            <a:ext cx="4482465" cy="583565"/>
          </a:xfrm>
          <a:prstGeom prst="rect">
            <a:avLst/>
          </a:prstGeom>
        </p:spPr>
        <p:txBody>
          <a:bodyPr wrap="square">
            <a:spAutoFit/>
          </a:bodyPr>
          <a:lstStyle/>
          <a:p>
            <a:pPr algn="ctr"/>
            <a:r>
              <a:rPr lang="zh-CN" altLang="en-US" sz="3200" b="1" dirty="0">
                <a:latin typeface="楷体" panose="02010609060101010101" pitchFamily="49" charset="-122"/>
                <a:ea typeface="楷体" panose="02010609060101010101" pitchFamily="49" charset="-122"/>
                <a:sym typeface="+mn-ea"/>
              </a:rPr>
              <a:t>毛泽东军事思想</a:t>
            </a:r>
          </a:p>
        </p:txBody>
      </p:sp>
      <p:sp>
        <p:nvSpPr>
          <p:cNvPr id="10" name="矩形 9"/>
          <p:cNvSpPr/>
          <p:nvPr/>
        </p:nvSpPr>
        <p:spPr>
          <a:xfrm>
            <a:off x="3247390" y="2401570"/>
            <a:ext cx="3581400" cy="2308324"/>
          </a:xfrm>
          <a:prstGeom prst="rect">
            <a:avLst/>
          </a:prstGeom>
        </p:spPr>
        <p:txBody>
          <a:bodyPr wrap="square">
            <a:spAutoFit/>
          </a:bodyPr>
          <a:lstStyle/>
          <a:p>
            <a:r>
              <a:rPr lang="en-US" altLang="zh-CN" dirty="0">
                <a:solidFill>
                  <a:srgbClr val="252525"/>
                </a:solidFill>
                <a:latin typeface="宋体" panose="02010600030101010101" pitchFamily="2" charset="-122"/>
                <a:ea typeface="宋体" panose="02010600030101010101" pitchFamily="2" charset="-122"/>
              </a:rPr>
              <a:t>    </a:t>
            </a:r>
            <a:r>
              <a:rPr lang="zh-CN" altLang="en-US" sz="2400" dirty="0">
                <a:solidFill>
                  <a:srgbClr val="FF0000"/>
                </a:solidFill>
                <a:latin typeface="楷体" panose="02010609060101010101" pitchFamily="49" charset="-122"/>
                <a:ea typeface="楷体" panose="02010609060101010101" pitchFamily="49" charset="-122"/>
              </a:rPr>
              <a:t>毛泽东军事思想，是毛泽东关于中国革命战争、人民军队和国防建设以及军事领域一般规律问题的科学理论体系。它是毛泽东思想的重要组成部分。</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2" name="单圆角矩形 1"/>
          <p:cNvSpPr/>
          <p:nvPr/>
        </p:nvSpPr>
        <p:spPr>
          <a:xfrm>
            <a:off x="2001520" y="2121535"/>
            <a:ext cx="423545" cy="2280920"/>
          </a:xfrm>
          <a:prstGeom prst="snipRound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文本框 2"/>
          <p:cNvSpPr txBox="1"/>
          <p:nvPr/>
        </p:nvSpPr>
        <p:spPr>
          <a:xfrm>
            <a:off x="2001520" y="2246630"/>
            <a:ext cx="332105" cy="2030095"/>
          </a:xfrm>
          <a:prstGeom prst="rect">
            <a:avLst/>
          </a:prstGeom>
          <a:noFill/>
        </p:spPr>
        <p:txBody>
          <a:bodyPr wrap="square" rtlCol="0">
            <a:spAutoFit/>
          </a:bodyPr>
          <a:lstStyle/>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毛泽东</a:t>
            </a:r>
            <a:r>
              <a:rPr lang="zh-CN" altLang="en-US" b="1">
                <a:solidFill>
                  <a:schemeClr val="bg1"/>
                </a:solidFill>
              </a:rPr>
              <a:t>军事思想</a:t>
            </a:r>
          </a:p>
        </p:txBody>
      </p:sp>
      <p:pic>
        <p:nvPicPr>
          <p:cNvPr id="9" name="图片 8" descr="毛泽东2"/>
          <p:cNvPicPr>
            <a:picLocks noChangeAspect="1"/>
          </p:cNvPicPr>
          <p:nvPr/>
        </p:nvPicPr>
        <p:blipFill>
          <a:blip r:embed="rId3"/>
          <a:stretch>
            <a:fillRect/>
          </a:stretch>
        </p:blipFill>
        <p:spPr>
          <a:xfrm>
            <a:off x="7651750" y="1899285"/>
            <a:ext cx="3427095" cy="3726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5917">
        <p:random/>
      </p:transition>
    </mc:Choice>
    <mc:Fallback>
      <p:transition spd="slow" advClick="0" advTm="2591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a:t>
            </a:r>
            <a:r>
              <a:rPr lang="en-US" altLang="zh-CN" sz="4400" b="1" dirty="0"/>
              <a:t>-</a:t>
            </a:r>
            <a:r>
              <a:rPr lang="zh-CN" altLang="en-US" sz="4400" b="1" dirty="0"/>
              <a:t>指点江山</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03</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60670294"/>
      </p:ext>
    </p:extLst>
  </p:cSld>
  <p:clrMapOvr>
    <a:masterClrMapping/>
  </p:clrMapOvr>
  <mc:AlternateContent xmlns:mc="http://schemas.openxmlformats.org/markup-compatibility/2006">
    <mc:Choice xmlns:p14="http://schemas.microsoft.com/office/powerpoint/2010/main" Requires="p14">
      <p:transition spd="slow" p14:dur="1500" advClick="0" advTm="1388">
        <p:random/>
      </p:transition>
    </mc:Choice>
    <mc:Fallback>
      <p:transition spd="slow" advClick="0" advTm="1388">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E10A85-EB99-425E-9269-DB2A6533AF6B}"/>
              </a:ext>
            </a:extLst>
          </p:cNvPr>
          <p:cNvSpPr txBox="1"/>
          <p:nvPr/>
        </p:nvSpPr>
        <p:spPr>
          <a:xfrm>
            <a:off x="6096000" y="1536174"/>
            <a:ext cx="4455695" cy="3785652"/>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读书是毛泽东一生最大的爱好。他常说，“饭可以一日不吃，觉可以一日不睡，书不可以一日不读。”又说，“一天不读报是缺点，三天不读报是错误。”</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他曾经写过许多的诗词，其中的许多我们都能够熟知，如</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沁园春</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长沙</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沁园春</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雪</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浪淘沙</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北戴河</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等</a:t>
            </a:r>
          </a:p>
        </p:txBody>
      </p:sp>
      <p:pic>
        <p:nvPicPr>
          <p:cNvPr id="4" name="图片 3">
            <a:extLst>
              <a:ext uri="{FF2B5EF4-FFF2-40B4-BE49-F238E27FC236}">
                <a16:creationId xmlns:a16="http://schemas.microsoft.com/office/drawing/2014/main" id="{52FAEDF7-1601-4892-973A-F1A0EFCEF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08" y="1391696"/>
            <a:ext cx="5244259" cy="4074607"/>
          </a:xfrm>
          <a:prstGeom prst="rect">
            <a:avLst/>
          </a:prstGeom>
        </p:spPr>
      </p:pic>
    </p:spTree>
    <p:extLst>
      <p:ext uri="{BB962C8B-B14F-4D97-AF65-F5344CB8AC3E}">
        <p14:creationId xmlns:p14="http://schemas.microsoft.com/office/powerpoint/2010/main" val="349283331"/>
      </p:ext>
    </p:extLst>
  </p:cSld>
  <p:clrMapOvr>
    <a:masterClrMapping/>
  </p:clrMapOvr>
  <mc:AlternateContent xmlns:mc="http://schemas.openxmlformats.org/markup-compatibility/2006">
    <mc:Choice xmlns:p14="http://schemas.microsoft.com/office/powerpoint/2010/main" Requires="p14">
      <p:transition spd="slow" p14:dur="1500" advClick="0" advTm="17302">
        <p:random/>
      </p:transition>
    </mc:Choice>
    <mc:Fallback>
      <p:transition spd="slow" advClick="0" advTm="17302">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830997"/>
          </a:xfrm>
          <a:prstGeom prst="rect">
            <a:avLst/>
          </a:prstGeom>
          <a:noFill/>
        </p:spPr>
        <p:txBody>
          <a:bodyPr wrap="square" rtlCol="0">
            <a:spAutoFit/>
          </a:bodyPr>
          <a:lstStyle/>
          <a:p>
            <a:pPr algn="ctr"/>
            <a:endParaRPr lang="zh-CN" altLang="en-US" sz="4800" b="1" dirty="0">
              <a:latin typeface="楷体" panose="02010609060101010101" pitchFamily="49" charset="-122"/>
              <a:ea typeface="楷体" panose="02010609060101010101" pitchFamily="49" charset="-122"/>
            </a:endParaRPr>
          </a:p>
        </p:txBody>
      </p:sp>
      <p:sp>
        <p:nvSpPr>
          <p:cNvPr id="3" name="矩形 2"/>
          <p:cNvSpPr/>
          <p:nvPr/>
        </p:nvSpPr>
        <p:spPr>
          <a:xfrm>
            <a:off x="1649526" y="1315454"/>
            <a:ext cx="8588147" cy="5847755"/>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毛泽东的重要著作，包括</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实践论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矛盾论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论持久战</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中国革命与中国共产党</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新民主主义论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论十大关系</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关于正确处理人民内部矛盾的问题</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等。</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实践论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和</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矛盾论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是毛泽东哲学思想的两篇代表性著作，对中国革命的历史经验作出了哲学总结。</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论持久战</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则是运用唯物辩证法分析中国革命形势，是战略思维的典范。</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中国革命与中国共产党</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全面考察了中国的历史、现状和基本国情，深刻论述了中国革命道路的独特性。</a:t>
            </a:r>
            <a:endParaRPr lang="en-US" altLang="zh-CN"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新民主主义论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系统总结革命经验，全面论述新民主主义革命理论。</a:t>
            </a:r>
            <a:endParaRPr lang="en-US" altLang="zh-CN"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论十大关系</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和</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关于正确处理人民矛盾的问题</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，集中体现了毛泽东关于社会主义革命和建设的重要思想，是中国特色社会主义理论体系的重要思想来源。</a:t>
            </a:r>
          </a:p>
          <a:p>
            <a:endParaRPr lang="en-US" altLang="zh-CN" dirty="0"/>
          </a:p>
          <a:p>
            <a:endParaRPr lang="en-US" altLang="zh-CN" dirty="0"/>
          </a:p>
          <a:p>
            <a:endParaRPr lang="zh-CN" altLang="en-US" dirty="0"/>
          </a:p>
        </p:txBody>
      </p:sp>
      <p:sp>
        <p:nvSpPr>
          <p:cNvPr id="2" name="AutoShape 2" descr="âç¹ææ® ä½¿ç¾å½åæ¬¡å¼ºå¤§âçå¾çæç´¢ç»æ">
            <a:extLst>
              <a:ext uri="{FF2B5EF4-FFF2-40B4-BE49-F238E27FC236}">
                <a16:creationId xmlns:a16="http://schemas.microsoft.com/office/drawing/2014/main" id="{E46EE788-71C7-469F-A96F-2041810AE8C8}"/>
              </a:ext>
            </a:extLst>
          </p:cNvPr>
          <p:cNvSpPr>
            <a:spLocks noChangeAspect="1" noChangeArrowheads="1"/>
          </p:cNvSpPr>
          <p:nvPr/>
        </p:nvSpPr>
        <p:spPr bwMode="auto">
          <a:xfrm>
            <a:off x="3982453" y="3276599"/>
            <a:ext cx="2265947" cy="2265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âç¹ææ® ä½¿ç¾å½åæ¬¡å¼ºå¤§âçå¾çæç´¢ç»æ">
            <a:extLst>
              <a:ext uri="{FF2B5EF4-FFF2-40B4-BE49-F238E27FC236}">
                <a16:creationId xmlns:a16="http://schemas.microsoft.com/office/drawing/2014/main" id="{C94AFCB5-4931-4F8E-AF41-72F7075AC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âç¹ææ® ä½¿ç¾å½åæ¬¡å¼ºå¤§âçå¾çæç´¢ç»æ">
            <a:extLst>
              <a:ext uri="{FF2B5EF4-FFF2-40B4-BE49-F238E27FC236}">
                <a16:creationId xmlns:a16="http://schemas.microsoft.com/office/drawing/2014/main" id="{39282AD7-4689-4589-827F-75D8E82A56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ç¹ææ® ä½¿ç¾å½åæ¬¡å¼ºå¤§âçå¾çæç´¢ç»æ">
            <a:extLst>
              <a:ext uri="{FF2B5EF4-FFF2-40B4-BE49-F238E27FC236}">
                <a16:creationId xmlns:a16="http://schemas.microsoft.com/office/drawing/2014/main" id="{19B57DD3-FA36-49A6-AF5C-E679AFCF9D3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51929764"/>
      </p:ext>
    </p:extLst>
  </p:cSld>
  <p:clrMapOvr>
    <a:masterClrMapping/>
  </p:clrMapOvr>
  <mc:AlternateContent xmlns:mc="http://schemas.openxmlformats.org/markup-compatibility/2006">
    <mc:Choice xmlns:p14="http://schemas.microsoft.com/office/powerpoint/2010/main" Requires="p14">
      <p:transition spd="slow" p14:dur="1500" advClick="0" advTm="49551">
        <p:random/>
      </p:transition>
    </mc:Choice>
    <mc:Fallback>
      <p:transition spd="slow" advClick="0" advTm="49551">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a:t>
            </a:r>
            <a:r>
              <a:rPr lang="en-US" altLang="zh-CN" sz="4400" b="1" dirty="0"/>
              <a:t>-</a:t>
            </a:r>
            <a:r>
              <a:rPr lang="zh-CN" altLang="en-US" sz="4400" b="1" dirty="0"/>
              <a:t>历史评说</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96850"/>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04</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760770330"/>
      </p:ext>
    </p:extLst>
  </p:cSld>
  <p:clrMapOvr>
    <a:masterClrMapping/>
  </p:clrMapOvr>
  <mc:AlternateContent xmlns:mc="http://schemas.openxmlformats.org/markup-compatibility/2006">
    <mc:Choice xmlns:p14="http://schemas.microsoft.com/office/powerpoint/2010/main" Requires="p14">
      <p:transition spd="slow" p14:dur="1500" advClick="0" advTm="9723">
        <p:random/>
      </p:transition>
    </mc:Choice>
    <mc:Fallback>
      <p:transition spd="slow" advClick="0" advTm="972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一、基调奠定</a:t>
            </a:r>
            <a:endParaRPr lang="zh-CN" altLang="en-US" sz="48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3416320"/>
          </a:xfrm>
          <a:prstGeom prst="rect">
            <a:avLst/>
          </a:prstGeom>
        </p:spPr>
        <p:txBody>
          <a:bodyPr wrap="square">
            <a:spAutoFit/>
          </a:bodyPr>
          <a:lstStyle/>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邓小平同志曾经代表中央就如何评价毛泽东表示过原则的意见。</a:t>
            </a:r>
            <a:r>
              <a:rPr lang="zh-CN" altLang="en-US" sz="2400" b="1" dirty="0">
                <a:latin typeface="楷体" panose="02010609060101010101" pitchFamily="49" charset="-122"/>
                <a:ea typeface="楷体" panose="02010609060101010101" pitchFamily="49" charset="-122"/>
              </a:rPr>
              <a:t>小平同志多次讲</a:t>
            </a:r>
            <a:r>
              <a:rPr lang="zh-CN" altLang="en-US" sz="2400" dirty="0">
                <a:latin typeface="楷体" panose="02010609060101010101" pitchFamily="49" charset="-122"/>
                <a:ea typeface="楷体" panose="02010609060101010101" pitchFamily="49" charset="-122"/>
              </a:rPr>
              <a:t>，在我们党和国家的历史上，</a:t>
            </a:r>
            <a:r>
              <a:rPr lang="zh-CN" altLang="en-US" sz="2400" b="1" dirty="0">
                <a:latin typeface="楷体" panose="02010609060101010101" pitchFamily="49" charset="-122"/>
                <a:ea typeface="楷体" panose="02010609060101010101" pitchFamily="49" charset="-122"/>
              </a:rPr>
              <a:t>毛主席的功绩是第一位的，他的错误是第二位的。</a:t>
            </a:r>
            <a:r>
              <a:rPr lang="zh-CN" altLang="en-US" sz="2400" dirty="0">
                <a:latin typeface="楷体" panose="02010609060101010101" pitchFamily="49" charset="-122"/>
                <a:ea typeface="楷体" panose="02010609060101010101" pitchFamily="49" charset="-122"/>
              </a:rPr>
              <a:t>小平同志还说过，毛主席</a:t>
            </a:r>
            <a:r>
              <a:rPr lang="zh-CN" altLang="en-US" sz="2400" b="1" dirty="0">
                <a:latin typeface="楷体" panose="02010609060101010101" pitchFamily="49" charset="-122"/>
                <a:ea typeface="楷体" panose="02010609060101010101" pitchFamily="49" charset="-122"/>
              </a:rPr>
              <a:t>“多次从危机中把党和国家挽救过来。没有毛主席，至少我们中国人民还要在黑暗中摸索更长的时间。”</a:t>
            </a:r>
            <a:r>
              <a:rPr lang="zh-CN" altLang="en-US" sz="2400" dirty="0">
                <a:latin typeface="楷体" panose="02010609060101010101" pitchFamily="49" charset="-122"/>
                <a:ea typeface="楷体" panose="02010609060101010101" pitchFamily="49" charset="-122"/>
              </a:rPr>
              <a:t>在谈到他晚年的错误时，小平同志说，不能把过去的错误都算成是毛主席一个人的，我们这些老一辈的人也是有责任的。我们今后还要继续坚持毛泽东思想。</a:t>
            </a:r>
          </a:p>
        </p:txBody>
      </p:sp>
      <p:sp>
        <p:nvSpPr>
          <p:cNvPr id="2" name="AutoShape 2" descr="âç¹ææ® ä½¿ç¾å½åæ¬¡å¼ºå¤§âçå¾çæç´¢ç»æ">
            <a:extLst>
              <a:ext uri="{FF2B5EF4-FFF2-40B4-BE49-F238E27FC236}">
                <a16:creationId xmlns:a16="http://schemas.microsoft.com/office/drawing/2014/main" id="{E46EE788-71C7-469F-A96F-2041810AE8C8}"/>
              </a:ext>
            </a:extLst>
          </p:cNvPr>
          <p:cNvSpPr>
            <a:spLocks noChangeAspect="1" noChangeArrowheads="1"/>
          </p:cNvSpPr>
          <p:nvPr/>
        </p:nvSpPr>
        <p:spPr bwMode="auto">
          <a:xfrm>
            <a:off x="3982453" y="3276599"/>
            <a:ext cx="2265947" cy="2265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âç¹ææ® ä½¿ç¾å½åæ¬¡å¼ºå¤§âçå¾çæç´¢ç»æ">
            <a:extLst>
              <a:ext uri="{FF2B5EF4-FFF2-40B4-BE49-F238E27FC236}">
                <a16:creationId xmlns:a16="http://schemas.microsoft.com/office/drawing/2014/main" id="{C94AFCB5-4931-4F8E-AF41-72F7075AC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âç¹ææ® ä½¿ç¾å½åæ¬¡å¼ºå¤§âçå¾çæç´¢ç»æ">
            <a:extLst>
              <a:ext uri="{FF2B5EF4-FFF2-40B4-BE49-F238E27FC236}">
                <a16:creationId xmlns:a16="http://schemas.microsoft.com/office/drawing/2014/main" id="{39282AD7-4689-4589-827F-75D8E82A56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ç¹ææ® ä½¿ç¾å½åæ¬¡å¼ºå¤§âçå¾çæç´¢ç»æ">
            <a:extLst>
              <a:ext uri="{FF2B5EF4-FFF2-40B4-BE49-F238E27FC236}">
                <a16:creationId xmlns:a16="http://schemas.microsoft.com/office/drawing/2014/main" id="{19B57DD3-FA36-49A6-AF5C-E679AFCF9D3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62519196"/>
      </p:ext>
    </p:extLst>
  </p:cSld>
  <p:clrMapOvr>
    <a:masterClrMapping/>
  </p:clrMapOvr>
  <mc:AlternateContent xmlns:mc="http://schemas.openxmlformats.org/markup-compatibility/2006">
    <mc:Choice xmlns:p14="http://schemas.microsoft.com/office/powerpoint/2010/main" Requires="p14">
      <p:transition spd="slow" p14:dur="1500" advClick="0" advTm="31615">
        <p:random/>
      </p:transition>
    </mc:Choice>
    <mc:Fallback>
      <p:transition spd="slow" advClick="0" advTm="3161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00850" y="1056635"/>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二、主流观点</a:t>
            </a:r>
            <a:endParaRPr lang="zh-CN" altLang="en-US" sz="48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45448" y="1641410"/>
            <a:ext cx="8588147" cy="4062651"/>
          </a:xfrm>
          <a:prstGeom prst="rect">
            <a:avLst/>
          </a:prstGeom>
        </p:spPr>
        <p:txBody>
          <a:bodyPr wrap="square">
            <a:spAutoFit/>
          </a:bodyPr>
          <a:lstStyle/>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●毛泽东同志在长期革命斗争中立下的伟大功勋是不可磨灭的。</a:t>
            </a:r>
          </a:p>
          <a:p>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●毛泽东同志“是伟大的马克思主义者，是伟大的无产阶级革命家、战略家和理论家”。</a:t>
            </a:r>
          </a:p>
          <a:p>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●毛泽东同志虽然在“文化大革命”中犯了严重错误，但“他的功绩是第一位的，错误是第二位的”。</a:t>
            </a:r>
          </a:p>
          <a:p>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●马克思列宁主义、毛泽东思想一定不能丢，丢了就丧失根本</a:t>
            </a:r>
            <a:endParaRPr lang="en-US" altLang="zh-CN" sz="2400" dirty="0">
              <a:latin typeface="楷体" panose="02010609060101010101" pitchFamily="49" charset="-122"/>
              <a:ea typeface="楷体" panose="02010609060101010101" pitchFamily="49" charset="-122"/>
            </a:endParaRPr>
          </a:p>
          <a:p>
            <a:endParaRPr lang="zh-CN" altLang="en-US" dirty="0"/>
          </a:p>
        </p:txBody>
      </p:sp>
      <p:sp>
        <p:nvSpPr>
          <p:cNvPr id="2" name="AutoShape 2" descr="âç¹ææ® ä½¿ç¾å½åæ¬¡å¼ºå¤§âçå¾çæç´¢ç»æ">
            <a:extLst>
              <a:ext uri="{FF2B5EF4-FFF2-40B4-BE49-F238E27FC236}">
                <a16:creationId xmlns:a16="http://schemas.microsoft.com/office/drawing/2014/main" id="{E46EE788-71C7-469F-A96F-2041810AE8C8}"/>
              </a:ext>
            </a:extLst>
          </p:cNvPr>
          <p:cNvSpPr>
            <a:spLocks noChangeAspect="1" noChangeArrowheads="1"/>
          </p:cNvSpPr>
          <p:nvPr/>
        </p:nvSpPr>
        <p:spPr bwMode="auto">
          <a:xfrm>
            <a:off x="3982453" y="3276599"/>
            <a:ext cx="2265947" cy="22659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âç¹ææ® ä½¿ç¾å½åæ¬¡å¼ºå¤§âçå¾çæç´¢ç»æ">
            <a:extLst>
              <a:ext uri="{FF2B5EF4-FFF2-40B4-BE49-F238E27FC236}">
                <a16:creationId xmlns:a16="http://schemas.microsoft.com/office/drawing/2014/main" id="{C94AFCB5-4931-4F8E-AF41-72F7075AC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âç¹ææ® ä½¿ç¾å½åæ¬¡å¼ºå¤§âçå¾çæç´¢ç»æ">
            <a:extLst>
              <a:ext uri="{FF2B5EF4-FFF2-40B4-BE49-F238E27FC236}">
                <a16:creationId xmlns:a16="http://schemas.microsoft.com/office/drawing/2014/main" id="{39282AD7-4689-4589-827F-75D8E82A56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ç¹ææ® ä½¿ç¾å½åæ¬¡å¼ºå¤§âçå¾çæç´¢ç»æ">
            <a:extLst>
              <a:ext uri="{FF2B5EF4-FFF2-40B4-BE49-F238E27FC236}">
                <a16:creationId xmlns:a16="http://schemas.microsoft.com/office/drawing/2014/main" id="{19B57DD3-FA36-49A6-AF5C-E679AFCF9D3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9063797"/>
      </p:ext>
    </p:extLst>
  </p:cSld>
  <p:clrMapOvr>
    <a:masterClrMapping/>
  </p:clrMapOvr>
  <mc:AlternateContent xmlns:mc="http://schemas.openxmlformats.org/markup-compatibility/2006">
    <mc:Choice xmlns:p14="http://schemas.microsoft.com/office/powerpoint/2010/main" Requires="p14">
      <p:transition spd="slow" p14:dur="1500" advClick="0" advTm="21915">
        <p:random/>
      </p:transition>
    </mc:Choice>
    <mc:Fallback>
      <p:transition spd="slow" advClick="0" advTm="2191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kern="0" dirty="0">
                <a:latin typeface="方正字迹-清代碑体简体" panose="02010600010101010101" pitchFamily="2" charset="-122"/>
                <a:ea typeface="方正字迹-清代碑体简体" panose="02010600010101010101" pitchFamily="2" charset="-122"/>
                <a:cs typeface="Arial" pitchFamily="34" charset="0"/>
              </a:rPr>
              <a:t>毛泽东思想</a:t>
            </a:r>
            <a:r>
              <a:rPr lang="en-US" altLang="zh-CN" sz="4400" b="1" kern="0" dirty="0">
                <a:latin typeface="方正字迹-清代碑体简体" panose="02010600010101010101" pitchFamily="2" charset="-122"/>
                <a:ea typeface="方正字迹-清代碑体简体" panose="02010600010101010101" pitchFamily="2" charset="-122"/>
                <a:cs typeface="Arial" pitchFamily="34" charset="0"/>
              </a:rPr>
              <a:t>-</a:t>
            </a:r>
            <a:r>
              <a:rPr lang="zh-CN" altLang="en-US" sz="4400" b="1" kern="0" dirty="0">
                <a:latin typeface="方正字迹-清代碑体简体" panose="02010600010101010101" pitchFamily="2" charset="-122"/>
                <a:ea typeface="方正字迹-清代碑体简体" panose="02010600010101010101" pitchFamily="2" charset="-122"/>
                <a:cs typeface="Arial" pitchFamily="34" charset="0"/>
              </a:rPr>
              <a:t>发展背景</a:t>
            </a: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5</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1722864793"/>
      </p:ext>
    </p:extLst>
  </p:cSld>
  <p:clrMapOvr>
    <a:masterClrMapping/>
  </p:clrMapOvr>
  <mc:AlternateContent xmlns:mc="http://schemas.openxmlformats.org/markup-compatibility/2006">
    <mc:Choice xmlns:p14="http://schemas.microsoft.com/office/powerpoint/2010/main" Requires="p14">
      <p:transition spd="slow" p14:dur="1500" advClick="0" advTm="6753">
        <p:random/>
      </p:transition>
    </mc:Choice>
    <mc:Fallback>
      <p:transition spd="slow" advClick="0" advTm="675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3394656" y="698219"/>
            <a:ext cx="5303519" cy="1077218"/>
          </a:xfrm>
          <a:prstGeom prst="rect">
            <a:avLst/>
          </a:prstGeom>
          <a:noFill/>
        </p:spPr>
        <p:txBody>
          <a:bodyPr wrap="square" rtlCol="0">
            <a:spAutoFit/>
          </a:bodyPr>
          <a:lstStyle/>
          <a:p>
            <a:pPr algn="ctr"/>
            <a:r>
              <a:rPr lang="zh-CN" altLang="en-US" sz="3200" b="1" dirty="0"/>
              <a:t>一、历史基础。</a:t>
            </a:r>
          </a:p>
          <a:p>
            <a:pPr algn="ctr"/>
            <a:endParaRPr lang="zh-CN" altLang="en-US" sz="32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31273" y="1632266"/>
            <a:ext cx="10430286" cy="3970318"/>
          </a:xfrm>
          <a:prstGeom prst="rect">
            <a:avLst/>
          </a:prstGeom>
        </p:spPr>
        <p:txBody>
          <a:bodyPr wrap="square">
            <a:spAutoFit/>
          </a:bodyPr>
          <a:lstStyle/>
          <a:p>
            <a:pPr indent="406400" algn="just" eaLnBrk="0" fontAlgn="base" hangingPunct="0">
              <a:spcBef>
                <a:spcPct val="0"/>
              </a:spcBef>
              <a:spcAft>
                <a:spcPct val="0"/>
              </a:spcAft>
            </a:pPr>
            <a:r>
              <a:rPr lang="zh-CN" altLang="en-US" sz="2400" dirty="0">
                <a:latin typeface="楷体" panose="02010609060101010101" pitchFamily="49" charset="-122"/>
                <a:ea typeface="楷体" panose="02010609060101010101" pitchFamily="49" charset="-122"/>
              </a:rPr>
              <a:t>   </a:t>
            </a:r>
            <a:endParaRPr lang="en-US" altLang="zh-CN" sz="2400" dirty="0">
              <a:latin typeface="楷体" panose="02010609060101010101" pitchFamily="49" charset="-122"/>
              <a:ea typeface="楷体" panose="02010609060101010101" pitchFamily="49" charset="-122"/>
            </a:endParaRPr>
          </a:p>
          <a:p>
            <a:pPr indent="406400" algn="just" eaLnBrk="0" fontAlgn="base" hangingPunct="0">
              <a:spcBef>
                <a:spcPct val="0"/>
              </a:spcBef>
              <a:spcAft>
                <a:spcPct val="0"/>
              </a:spcAft>
            </a:pPr>
            <a:r>
              <a:rPr lang="zh-CN" altLang="en-US" sz="2400" dirty="0">
                <a:latin typeface="楷体" panose="02010609060101010101" pitchFamily="49" charset="-122"/>
                <a:ea typeface="楷体" panose="02010609060101010101" pitchFamily="49" charset="-122"/>
              </a:rPr>
              <a:t>中国革命的</a:t>
            </a:r>
            <a:r>
              <a:rPr lang="zh-CN" altLang="en-US" sz="2400" b="1" dirty="0">
                <a:latin typeface="楷体" panose="02010609060101010101" pitchFamily="49" charset="-122"/>
                <a:ea typeface="楷体" panose="02010609060101010101" pitchFamily="49" charset="-122"/>
              </a:rPr>
              <a:t>曲折路程</a:t>
            </a:r>
            <a:r>
              <a:rPr lang="zh-CN" altLang="en-US" sz="2400" dirty="0">
                <a:latin typeface="楷体" panose="02010609060101010101" pitchFamily="49" charset="-122"/>
                <a:ea typeface="楷体" panose="02010609060101010101" pitchFamily="49" charset="-122"/>
              </a:rPr>
              <a:t>使以毛泽东为代表的中国共产党人对中国革命规律的一系列基本问题有了更为深刻和完整的认识，为毛泽东思想的巨大发展打下了坚实的</a:t>
            </a:r>
            <a:r>
              <a:rPr lang="zh-CN" altLang="en-US" sz="2400" b="1" dirty="0">
                <a:latin typeface="楷体" panose="02010609060101010101" pitchFamily="49" charset="-122"/>
                <a:ea typeface="楷体" panose="02010609060101010101" pitchFamily="49" charset="-122"/>
              </a:rPr>
              <a:t>历史基础</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indent="406400" algn="just" eaLnBrk="0" fontAlgn="base" hangingPunct="0">
              <a:spcBef>
                <a:spcPct val="0"/>
              </a:spcBef>
              <a:spcAft>
                <a:spcPct val="0"/>
              </a:spcAft>
            </a:pPr>
            <a:endParaRPr lang="en-US" altLang="zh-CN" sz="2400" dirty="0">
              <a:solidFill>
                <a:srgbClr val="080808"/>
              </a:solidFill>
              <a:latin typeface="楷体" panose="02010609060101010101" pitchFamily="49" charset="-122"/>
              <a:ea typeface="楷体" panose="02010609060101010101" pitchFamily="49" charset="-122"/>
            </a:endParaRPr>
          </a:p>
          <a:p>
            <a:pPr indent="406400" algn="just" eaLnBrk="0" fontAlgn="base" hangingPunct="0">
              <a:spcBef>
                <a:spcPct val="0"/>
              </a:spcBef>
              <a:spcAft>
                <a:spcPct val="0"/>
              </a:spcAft>
            </a:pPr>
            <a:r>
              <a:rPr lang="zh-CN" altLang="en-US" sz="2400" dirty="0">
                <a:solidFill>
                  <a:srgbClr val="080808"/>
                </a:solidFill>
                <a:latin typeface="楷体" panose="02010609060101010101" pitchFamily="49" charset="-122"/>
                <a:ea typeface="楷体" panose="02010609060101010101" pitchFamily="49" charset="-122"/>
              </a:rPr>
              <a:t>中国革命的发展是“之”字形，而不是“一”字形。从党的建立到抗日战争，中间经过了大革命和土地革命战争的两次胜利和两次失败。</a:t>
            </a:r>
            <a:endParaRPr lang="en-US" altLang="zh-CN" sz="2400" dirty="0">
              <a:solidFill>
                <a:srgbClr val="080808"/>
              </a:solidFill>
              <a:latin typeface="楷体" panose="02010609060101010101" pitchFamily="49" charset="-122"/>
              <a:ea typeface="楷体" panose="02010609060101010101" pitchFamily="49" charset="-122"/>
            </a:endParaRPr>
          </a:p>
          <a:p>
            <a:pPr indent="406400" algn="just" eaLnBrk="0" fontAlgn="base" hangingPunct="0">
              <a:spcBef>
                <a:spcPct val="0"/>
              </a:spcBef>
              <a:spcAft>
                <a:spcPct val="0"/>
              </a:spcAft>
            </a:pPr>
            <a:r>
              <a:rPr lang="zh-CN" altLang="en-US" sz="2800" dirty="0">
                <a:solidFill>
                  <a:srgbClr val="080808"/>
                </a:solidFill>
              </a:rPr>
              <a:t>   </a:t>
            </a:r>
            <a:endParaRPr lang="en-US" altLang="zh-CN" sz="2800" dirty="0">
              <a:solidFill>
                <a:srgbClr val="080808"/>
              </a:solidFill>
            </a:endParaRPr>
          </a:p>
          <a:p>
            <a:pPr indent="406400" algn="just" eaLnBrk="0" fontAlgn="base" hangingPunct="0">
              <a:spcBef>
                <a:spcPct val="0"/>
              </a:spcBef>
              <a:spcAft>
                <a:spcPct val="0"/>
              </a:spcAft>
            </a:pPr>
            <a:endParaRPr lang="en-US" altLang="zh-CN" sz="2800" dirty="0">
              <a:solidFill>
                <a:srgbClr val="080808"/>
              </a:solidFill>
            </a:endParaRPr>
          </a:p>
          <a:p>
            <a:pPr indent="406400" algn="just" eaLnBrk="0" fontAlgn="base" hangingPunct="0">
              <a:spcBef>
                <a:spcPct val="0"/>
              </a:spcBef>
              <a:spcAft>
                <a:spcPct val="0"/>
              </a:spcAft>
            </a:pPr>
            <a:endParaRPr lang="en-US" altLang="zh-CN" sz="2800" dirty="0">
              <a:solidFill>
                <a:srgbClr val="080808"/>
              </a:solidFill>
            </a:endParaRPr>
          </a:p>
        </p:txBody>
      </p:sp>
    </p:spTree>
    <p:extLst>
      <p:ext uri="{BB962C8B-B14F-4D97-AF65-F5344CB8AC3E}">
        <p14:creationId xmlns:p14="http://schemas.microsoft.com/office/powerpoint/2010/main" val="2239954213"/>
      </p:ext>
    </p:extLst>
  </p:cSld>
  <p:clrMapOvr>
    <a:masterClrMapping/>
  </p:clrMapOvr>
  <mc:AlternateContent xmlns:mc="http://schemas.openxmlformats.org/markup-compatibility/2006">
    <mc:Choice xmlns:p14="http://schemas.microsoft.com/office/powerpoint/2010/main" Requires="p14">
      <p:transition spd="slow" p14:dur="1500" advClick="0" advTm="20978">
        <p:random/>
      </p:transition>
    </mc:Choice>
    <mc:Fallback>
      <p:transition spd="slow" advClick="0" advTm="20978">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3394656" y="698219"/>
            <a:ext cx="5303519" cy="1077218"/>
          </a:xfrm>
          <a:prstGeom prst="rect">
            <a:avLst/>
          </a:prstGeom>
          <a:noFill/>
        </p:spPr>
        <p:txBody>
          <a:bodyPr wrap="square" rtlCol="0">
            <a:spAutoFit/>
          </a:bodyPr>
          <a:lstStyle/>
          <a:p>
            <a:pPr algn="ctr"/>
            <a:r>
              <a:rPr lang="zh-CN" altLang="en-US" sz="3200" b="1" dirty="0"/>
              <a:t>二、现实土壤。</a:t>
            </a:r>
          </a:p>
          <a:p>
            <a:pPr algn="ctr"/>
            <a:endParaRPr lang="zh-CN" altLang="en-US" sz="32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491342" y="1392974"/>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31273" y="1632266"/>
            <a:ext cx="10430286" cy="830997"/>
          </a:xfrm>
          <a:prstGeom prst="rect">
            <a:avLst/>
          </a:prstGeom>
        </p:spPr>
        <p:txBody>
          <a:bodyPr wrap="square">
            <a:spAutoFit/>
          </a:bodyPr>
          <a:lstStyle/>
          <a:p>
            <a:pPr indent="406400" algn="just" eaLnBrk="0" fontAlgn="base" hangingPunct="0">
              <a:spcBef>
                <a:spcPct val="0"/>
              </a:spcBef>
              <a:spcAft>
                <a:spcPct val="0"/>
              </a:spcAft>
            </a:pPr>
            <a:r>
              <a:rPr lang="zh-CN" altLang="en-US" sz="2400" dirty="0">
                <a:latin typeface="楷体" panose="02010609060101010101" pitchFamily="49" charset="-122"/>
                <a:ea typeface="楷体" panose="02010609060101010101" pitchFamily="49" charset="-122"/>
              </a:rPr>
              <a:t>抗日战争的复杂矛盾关系和党在抗日战争的多方面的伟大实践是毛泽东思想获得巨大发展的现实土壤</a:t>
            </a:r>
            <a:endParaRPr lang="en-US" altLang="zh-CN" sz="2400"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24" y="3031503"/>
            <a:ext cx="4964063" cy="283660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879" y="3027669"/>
            <a:ext cx="4727680" cy="2836608"/>
          </a:xfrm>
          <a:prstGeom prst="rect">
            <a:avLst/>
          </a:prstGeom>
        </p:spPr>
      </p:pic>
    </p:spTree>
    <p:extLst>
      <p:ext uri="{BB962C8B-B14F-4D97-AF65-F5344CB8AC3E}">
        <p14:creationId xmlns:p14="http://schemas.microsoft.com/office/powerpoint/2010/main" val="1827462709"/>
      </p:ext>
    </p:extLst>
  </p:cSld>
  <p:clrMapOvr>
    <a:masterClrMapping/>
  </p:clrMapOvr>
  <mc:AlternateContent xmlns:mc="http://schemas.openxmlformats.org/markup-compatibility/2006">
    <mc:Choice xmlns:p14="http://schemas.microsoft.com/office/powerpoint/2010/main" Requires="p14">
      <p:transition spd="slow" p14:dur="1500" advClick="0" advTm="11878">
        <p:random/>
      </p:transition>
    </mc:Choice>
    <mc:Fallback>
      <p:transition spd="slow" advClick="0" advTm="11878">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48" name="五边形 1">
            <a:extLst>
              <a:ext uri="{FF2B5EF4-FFF2-40B4-BE49-F238E27FC236}">
                <a16:creationId xmlns:a16="http://schemas.microsoft.com/office/drawing/2014/main" id="{DAF97FF8-C28F-44D2-96C8-45658DD76B5E}"/>
              </a:ext>
            </a:extLst>
          </p:cNvPr>
          <p:cNvSpPr/>
          <p:nvPr>
            <p:custDataLst>
              <p:tags r:id="rId2"/>
            </p:custDataLst>
          </p:nvPr>
        </p:nvSpPr>
        <p:spPr>
          <a:xfrm>
            <a:off x="1447060" y="545475"/>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伟大一生</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49" name="剪去同侧角的矩形 23">
            <a:extLst>
              <a:ext uri="{FF2B5EF4-FFF2-40B4-BE49-F238E27FC236}">
                <a16:creationId xmlns:a16="http://schemas.microsoft.com/office/drawing/2014/main" id="{C41C318E-B7DB-454F-AD83-4A980B499D49}"/>
              </a:ext>
            </a:extLst>
          </p:cNvPr>
          <p:cNvSpPr/>
          <p:nvPr>
            <p:custDataLst>
              <p:tags r:id="rId3"/>
            </p:custDataLst>
          </p:nvPr>
        </p:nvSpPr>
        <p:spPr>
          <a:xfrm>
            <a:off x="2034436" y="49543"/>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01</a:t>
            </a:r>
          </a:p>
        </p:txBody>
      </p:sp>
      <p:sp>
        <p:nvSpPr>
          <p:cNvPr id="50" name="五边形 1">
            <a:extLst>
              <a:ext uri="{FF2B5EF4-FFF2-40B4-BE49-F238E27FC236}">
                <a16:creationId xmlns:a16="http://schemas.microsoft.com/office/drawing/2014/main" id="{FD937287-952F-457C-A3B9-66888B131C0D}"/>
              </a:ext>
            </a:extLst>
          </p:cNvPr>
          <p:cNvSpPr/>
          <p:nvPr>
            <p:custDataLst>
              <p:tags r:id="rId4"/>
            </p:custDataLst>
          </p:nvPr>
        </p:nvSpPr>
        <p:spPr>
          <a:xfrm>
            <a:off x="1447060" y="182738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lvl="0" algn="ctr">
              <a:lnSpc>
                <a:spcPct val="130000"/>
              </a:lnSpc>
              <a:defRPr/>
            </a:pPr>
            <a:r>
              <a:rPr lang="zh-CN" altLang="en-US" sz="2400" b="1" dirty="0"/>
              <a:t>毛泽东</a:t>
            </a:r>
            <a:r>
              <a:rPr lang="en-US" altLang="zh-CN" sz="2400" b="1" dirty="0"/>
              <a:t>-</a:t>
            </a:r>
            <a:r>
              <a:rPr lang="zh-CN" altLang="en-US" sz="2400" b="1" dirty="0"/>
              <a:t>运筹帷幄</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1" name="剪去同侧角的矩形 26">
            <a:extLst>
              <a:ext uri="{FF2B5EF4-FFF2-40B4-BE49-F238E27FC236}">
                <a16:creationId xmlns:a16="http://schemas.microsoft.com/office/drawing/2014/main" id="{56886556-988C-4FFF-B4A7-6556FFCF5B78}"/>
              </a:ext>
            </a:extLst>
          </p:cNvPr>
          <p:cNvSpPr/>
          <p:nvPr>
            <p:custDataLst>
              <p:tags r:id="rId5"/>
            </p:custDataLst>
          </p:nvPr>
        </p:nvSpPr>
        <p:spPr>
          <a:xfrm>
            <a:off x="4450359" y="1307162"/>
            <a:ext cx="941388" cy="561975"/>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02</a:t>
            </a:r>
          </a:p>
        </p:txBody>
      </p:sp>
      <p:sp>
        <p:nvSpPr>
          <p:cNvPr id="52" name="五边形 1">
            <a:extLst>
              <a:ext uri="{FF2B5EF4-FFF2-40B4-BE49-F238E27FC236}">
                <a16:creationId xmlns:a16="http://schemas.microsoft.com/office/drawing/2014/main" id="{68098F00-3489-4B8B-8A32-4F0BB18D3556}"/>
              </a:ext>
            </a:extLst>
          </p:cNvPr>
          <p:cNvSpPr/>
          <p:nvPr>
            <p:custDataLst>
              <p:tags r:id="rId6"/>
            </p:custDataLst>
          </p:nvPr>
        </p:nvSpPr>
        <p:spPr>
          <a:xfrm>
            <a:off x="1447060" y="3071152"/>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指点江山</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53" name="剪去同侧角的矩形 29">
            <a:extLst>
              <a:ext uri="{FF2B5EF4-FFF2-40B4-BE49-F238E27FC236}">
                <a16:creationId xmlns:a16="http://schemas.microsoft.com/office/drawing/2014/main" id="{3C08C976-80CE-4E27-A314-84F6A582667C}"/>
              </a:ext>
            </a:extLst>
          </p:cNvPr>
          <p:cNvSpPr/>
          <p:nvPr>
            <p:custDataLst>
              <p:tags r:id="rId7"/>
            </p:custDataLst>
          </p:nvPr>
        </p:nvSpPr>
        <p:spPr>
          <a:xfrm>
            <a:off x="2034436" y="2534828"/>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03</a:t>
            </a:r>
          </a:p>
        </p:txBody>
      </p:sp>
      <p:sp>
        <p:nvSpPr>
          <p:cNvPr id="54" name="文本框 8">
            <a:extLst>
              <a:ext uri="{FF2B5EF4-FFF2-40B4-BE49-F238E27FC236}">
                <a16:creationId xmlns:a16="http://schemas.microsoft.com/office/drawing/2014/main" id="{CCDD63D0-D264-4BCD-B032-9C3A93489F58}"/>
              </a:ext>
            </a:extLst>
          </p:cNvPr>
          <p:cNvSpPr txBox="1">
            <a:spLocks noChangeArrowheads="1"/>
          </p:cNvSpPr>
          <p:nvPr>
            <p:custDataLst>
              <p:tags r:id="rId8"/>
            </p:custDataLst>
          </p:nvPr>
        </p:nvSpPr>
        <p:spPr bwMode="auto">
          <a:xfrm>
            <a:off x="8022523" y="272404"/>
            <a:ext cx="800219"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en-US" altLang="zh-CN" sz="4000" dirty="0">
                <a:solidFill>
                  <a:srgbClr val="F0F0F0"/>
                </a:solidFill>
                <a:latin typeface="微软雅黑" panose="020B0503020204020204" pitchFamily="34" charset="-122"/>
                <a:ea typeface="微软雅黑" panose="020B0503020204020204" pitchFamily="34" charset="-122"/>
              </a:rPr>
              <a:t>Contents</a:t>
            </a:r>
          </a:p>
        </p:txBody>
      </p:sp>
      <p:sp>
        <p:nvSpPr>
          <p:cNvPr id="55" name="椭圆 54">
            <a:extLst>
              <a:ext uri="{FF2B5EF4-FFF2-40B4-BE49-F238E27FC236}">
                <a16:creationId xmlns:a16="http://schemas.microsoft.com/office/drawing/2014/main" id="{CD6644DC-7063-4593-9688-6D077BA78B29}"/>
              </a:ext>
            </a:extLst>
          </p:cNvPr>
          <p:cNvSpPr/>
          <p:nvPr>
            <p:custDataLst>
              <p:tags r:id="rId9"/>
            </p:custDataLst>
          </p:nvPr>
        </p:nvSpPr>
        <p:spPr>
          <a:xfrm>
            <a:off x="8096264" y="196946"/>
            <a:ext cx="869950" cy="869950"/>
          </a:xfrm>
          <a:prstGeom prst="ellipse">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5400" b="1" dirty="0">
                <a:solidFill>
                  <a:schemeClr val="tx1"/>
                </a:solidFill>
                <a:latin typeface="微软雅黑" panose="020B0503020204020204" pitchFamily="34" charset="-122"/>
                <a:ea typeface="微软雅黑" panose="020B0503020204020204" pitchFamily="34" charset="-122"/>
              </a:rPr>
              <a:t>目</a:t>
            </a:r>
          </a:p>
        </p:txBody>
      </p:sp>
      <p:sp>
        <p:nvSpPr>
          <p:cNvPr id="56" name="椭圆 55">
            <a:extLst>
              <a:ext uri="{FF2B5EF4-FFF2-40B4-BE49-F238E27FC236}">
                <a16:creationId xmlns:a16="http://schemas.microsoft.com/office/drawing/2014/main" id="{F8B5E111-FF57-4DAE-8DF5-92B9AFBF32A4}"/>
              </a:ext>
            </a:extLst>
          </p:cNvPr>
          <p:cNvSpPr/>
          <p:nvPr>
            <p:custDataLst>
              <p:tags r:id="rId10"/>
            </p:custDataLst>
          </p:nvPr>
        </p:nvSpPr>
        <p:spPr>
          <a:xfrm>
            <a:off x="9435041" y="316923"/>
            <a:ext cx="682625" cy="682625"/>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800" b="1" dirty="0">
                <a:solidFill>
                  <a:schemeClr val="tx1"/>
                </a:solidFill>
                <a:latin typeface="微软雅黑" panose="020B0503020204020204" pitchFamily="34" charset="-122"/>
                <a:ea typeface="微软雅黑" panose="020B0503020204020204" pitchFamily="34" charset="-122"/>
              </a:rPr>
              <a:t>录</a:t>
            </a:r>
          </a:p>
        </p:txBody>
      </p:sp>
      <p:pic>
        <p:nvPicPr>
          <p:cNvPr id="14" name="图片 13">
            <a:extLst>
              <a:ext uri="{FF2B5EF4-FFF2-40B4-BE49-F238E27FC236}">
                <a16:creationId xmlns:a16="http://schemas.microsoft.com/office/drawing/2014/main" id="{9D2ADBAB-0C1C-4716-A40F-87418BD88670}"/>
              </a:ext>
            </a:extLst>
          </p:cNvPr>
          <p:cNvPicPr>
            <a:picLocks noChangeAspect="1"/>
          </p:cNvPicPr>
          <p:nvPr/>
        </p:nvPicPr>
        <p:blipFill>
          <a:blip r:embed="rId2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13111"/>
            <a:ext cx="12192001" cy="6858002"/>
          </a:xfrm>
          <a:prstGeom prst="rect">
            <a:avLst/>
          </a:prstGeom>
        </p:spPr>
      </p:pic>
      <p:sp>
        <p:nvSpPr>
          <p:cNvPr id="15" name="剪去同侧角的矩形 23">
            <a:extLst>
              <a:ext uri="{FF2B5EF4-FFF2-40B4-BE49-F238E27FC236}">
                <a16:creationId xmlns:a16="http://schemas.microsoft.com/office/drawing/2014/main" id="{C41C318E-B7DB-454F-AD83-4A980B499D49}"/>
              </a:ext>
            </a:extLst>
          </p:cNvPr>
          <p:cNvSpPr/>
          <p:nvPr>
            <p:custDataLst>
              <p:tags r:id="rId11"/>
            </p:custDataLst>
          </p:nvPr>
        </p:nvSpPr>
        <p:spPr>
          <a:xfrm>
            <a:off x="7589852" y="2454982"/>
            <a:ext cx="941387" cy="560387"/>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07</a:t>
            </a:r>
          </a:p>
        </p:txBody>
      </p:sp>
      <p:sp>
        <p:nvSpPr>
          <p:cNvPr id="20" name="五边形 1">
            <a:extLst>
              <a:ext uri="{FF2B5EF4-FFF2-40B4-BE49-F238E27FC236}">
                <a16:creationId xmlns:a16="http://schemas.microsoft.com/office/drawing/2014/main" id="{68098F00-3489-4B8B-8A32-4F0BB18D3556}"/>
              </a:ext>
            </a:extLst>
          </p:cNvPr>
          <p:cNvSpPr/>
          <p:nvPr>
            <p:custDataLst>
              <p:tags r:id="rId12"/>
            </p:custDataLst>
          </p:nvPr>
        </p:nvSpPr>
        <p:spPr>
          <a:xfrm>
            <a:off x="7161741" y="1711021"/>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发展过程</a:t>
            </a:r>
          </a:p>
        </p:txBody>
      </p:sp>
      <p:sp>
        <p:nvSpPr>
          <p:cNvPr id="17" name="五边形 1">
            <a:extLst>
              <a:ext uri="{FF2B5EF4-FFF2-40B4-BE49-F238E27FC236}">
                <a16:creationId xmlns:a16="http://schemas.microsoft.com/office/drawing/2014/main" id="{F7A179F5-3735-427A-B8BE-B2F5F6EF3A83}"/>
              </a:ext>
            </a:extLst>
          </p:cNvPr>
          <p:cNvSpPr/>
          <p:nvPr>
            <p:custDataLst>
              <p:tags r:id="rId13"/>
            </p:custDataLst>
          </p:nvPr>
        </p:nvSpPr>
        <p:spPr>
          <a:xfrm>
            <a:off x="1447060" y="4314916"/>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a:t>
            </a:r>
            <a:r>
              <a:rPr lang="en-US" altLang="zh-CN" sz="2400" b="1" dirty="0"/>
              <a:t>-</a:t>
            </a:r>
            <a:r>
              <a:rPr lang="zh-CN" altLang="en-US" sz="2400" b="1" dirty="0"/>
              <a:t>历史评说</a:t>
            </a:r>
            <a:endParaRPr lang="zh-CN" altLang="en-US" sz="2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8" name="剪去同侧角的矩形 29">
            <a:extLst>
              <a:ext uri="{FF2B5EF4-FFF2-40B4-BE49-F238E27FC236}">
                <a16:creationId xmlns:a16="http://schemas.microsoft.com/office/drawing/2014/main" id="{CD9E1DE2-8C8C-495A-B898-B4F50CBAF38F}"/>
              </a:ext>
            </a:extLst>
          </p:cNvPr>
          <p:cNvSpPr/>
          <p:nvPr>
            <p:custDataLst>
              <p:tags r:id="rId14"/>
            </p:custDataLst>
          </p:nvPr>
        </p:nvSpPr>
        <p:spPr>
          <a:xfrm>
            <a:off x="4450360" y="380612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04</a:t>
            </a:r>
          </a:p>
        </p:txBody>
      </p:sp>
      <p:sp>
        <p:nvSpPr>
          <p:cNvPr id="19" name="五边形 1">
            <a:extLst>
              <a:ext uri="{FF2B5EF4-FFF2-40B4-BE49-F238E27FC236}">
                <a16:creationId xmlns:a16="http://schemas.microsoft.com/office/drawing/2014/main" id="{6FD0E5B5-588A-4C48-9D67-D34E7F8EE310}"/>
              </a:ext>
            </a:extLst>
          </p:cNvPr>
          <p:cNvSpPr/>
          <p:nvPr>
            <p:custDataLst>
              <p:tags r:id="rId15"/>
            </p:custDataLst>
          </p:nvPr>
        </p:nvSpPr>
        <p:spPr>
          <a:xfrm>
            <a:off x="7161741" y="2964026"/>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地位确立</a:t>
            </a:r>
          </a:p>
        </p:txBody>
      </p:sp>
      <p:sp>
        <p:nvSpPr>
          <p:cNvPr id="22" name="五边形 1">
            <a:extLst>
              <a:ext uri="{FF2B5EF4-FFF2-40B4-BE49-F238E27FC236}">
                <a16:creationId xmlns:a16="http://schemas.microsoft.com/office/drawing/2014/main" id="{30DD1A43-3755-4E7E-B19E-D8D115513FDA}"/>
              </a:ext>
            </a:extLst>
          </p:cNvPr>
          <p:cNvSpPr/>
          <p:nvPr>
            <p:custDataLst>
              <p:tags r:id="rId16"/>
            </p:custDataLst>
          </p:nvPr>
        </p:nvSpPr>
        <p:spPr>
          <a:xfrm>
            <a:off x="7028460" y="4268374"/>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科学体系</a:t>
            </a:r>
          </a:p>
        </p:txBody>
      </p:sp>
      <p:sp>
        <p:nvSpPr>
          <p:cNvPr id="23" name="五边形 1">
            <a:extLst>
              <a:ext uri="{FF2B5EF4-FFF2-40B4-BE49-F238E27FC236}">
                <a16:creationId xmlns:a16="http://schemas.microsoft.com/office/drawing/2014/main" id="{23A129C4-3F48-4439-94BC-BDCA5722BAC8}"/>
              </a:ext>
            </a:extLst>
          </p:cNvPr>
          <p:cNvSpPr/>
          <p:nvPr>
            <p:custDataLst>
              <p:tags r:id="rId17"/>
            </p:custDataLst>
          </p:nvPr>
        </p:nvSpPr>
        <p:spPr>
          <a:xfrm>
            <a:off x="7028460" y="549991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世界影响</a:t>
            </a:r>
          </a:p>
        </p:txBody>
      </p:sp>
      <p:sp>
        <p:nvSpPr>
          <p:cNvPr id="24" name="五边形 1">
            <a:extLst>
              <a:ext uri="{FF2B5EF4-FFF2-40B4-BE49-F238E27FC236}">
                <a16:creationId xmlns:a16="http://schemas.microsoft.com/office/drawing/2014/main" id="{9AF3CD7D-4537-4C2B-8B4E-060F2890A3FF}"/>
              </a:ext>
            </a:extLst>
          </p:cNvPr>
          <p:cNvSpPr/>
          <p:nvPr>
            <p:custDataLst>
              <p:tags r:id="rId18"/>
            </p:custDataLst>
          </p:nvPr>
        </p:nvSpPr>
        <p:spPr>
          <a:xfrm>
            <a:off x="1447060" y="5550838"/>
            <a:ext cx="4546600"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2400" b="1" dirty="0"/>
              <a:t>毛泽东思想</a:t>
            </a:r>
            <a:r>
              <a:rPr lang="en-US" altLang="zh-CN" sz="2400" b="1" dirty="0"/>
              <a:t>-</a:t>
            </a:r>
            <a:r>
              <a:rPr lang="zh-CN" altLang="en-US" sz="2400" b="1" dirty="0"/>
              <a:t>发展背景</a:t>
            </a:r>
          </a:p>
        </p:txBody>
      </p:sp>
      <p:sp>
        <p:nvSpPr>
          <p:cNvPr id="25" name="剪去同侧角的矩形 29">
            <a:extLst>
              <a:ext uri="{FF2B5EF4-FFF2-40B4-BE49-F238E27FC236}">
                <a16:creationId xmlns:a16="http://schemas.microsoft.com/office/drawing/2014/main" id="{34DA6B0F-32D6-42CB-92ED-BBDADFA7C12D}"/>
              </a:ext>
            </a:extLst>
          </p:cNvPr>
          <p:cNvSpPr/>
          <p:nvPr>
            <p:custDataLst>
              <p:tags r:id="rId19"/>
            </p:custDataLst>
          </p:nvPr>
        </p:nvSpPr>
        <p:spPr>
          <a:xfrm>
            <a:off x="7589852" y="4939531"/>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09</a:t>
            </a:r>
          </a:p>
        </p:txBody>
      </p:sp>
      <p:sp>
        <p:nvSpPr>
          <p:cNvPr id="26" name="剪去同侧角的矩形 29">
            <a:extLst>
              <a:ext uri="{FF2B5EF4-FFF2-40B4-BE49-F238E27FC236}">
                <a16:creationId xmlns:a16="http://schemas.microsoft.com/office/drawing/2014/main" id="{868A2914-5185-46D4-B714-5F16CA543BAF}"/>
              </a:ext>
            </a:extLst>
          </p:cNvPr>
          <p:cNvSpPr/>
          <p:nvPr>
            <p:custDataLst>
              <p:tags r:id="rId20"/>
            </p:custDataLst>
          </p:nvPr>
        </p:nvSpPr>
        <p:spPr>
          <a:xfrm>
            <a:off x="10117666" y="3731547"/>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08</a:t>
            </a:r>
          </a:p>
        </p:txBody>
      </p:sp>
      <p:sp>
        <p:nvSpPr>
          <p:cNvPr id="27" name="剪去同侧角的矩形 29">
            <a:extLst>
              <a:ext uri="{FF2B5EF4-FFF2-40B4-BE49-F238E27FC236}">
                <a16:creationId xmlns:a16="http://schemas.microsoft.com/office/drawing/2014/main" id="{271F3A1E-A7AE-4A6D-A2B3-06E6B596F707}"/>
              </a:ext>
            </a:extLst>
          </p:cNvPr>
          <p:cNvSpPr/>
          <p:nvPr>
            <p:custDataLst>
              <p:tags r:id="rId21"/>
            </p:custDataLst>
          </p:nvPr>
        </p:nvSpPr>
        <p:spPr>
          <a:xfrm>
            <a:off x="10122042" y="1170884"/>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06</a:t>
            </a:r>
          </a:p>
        </p:txBody>
      </p:sp>
      <p:sp>
        <p:nvSpPr>
          <p:cNvPr id="28" name="剪去同侧角的矩形 29">
            <a:extLst>
              <a:ext uri="{FF2B5EF4-FFF2-40B4-BE49-F238E27FC236}">
                <a16:creationId xmlns:a16="http://schemas.microsoft.com/office/drawing/2014/main" id="{C08816F8-F239-4CBD-A65B-915E8D8DDBF8}"/>
              </a:ext>
            </a:extLst>
          </p:cNvPr>
          <p:cNvSpPr/>
          <p:nvPr>
            <p:custDataLst>
              <p:tags r:id="rId22"/>
            </p:custDataLst>
          </p:nvPr>
        </p:nvSpPr>
        <p:spPr>
          <a:xfrm>
            <a:off x="2034436" y="5059413"/>
            <a:ext cx="941387" cy="560387"/>
          </a:xfrm>
          <a:prstGeom prst="snip2SameRect">
            <a:avLst>
              <a:gd name="adj1" fmla="val 23463"/>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3200" kern="0" dirty="0">
                <a:ln w="18415" cmpd="sng">
                  <a:noFill/>
                  <a:prstDash val="solid"/>
                </a:ln>
                <a:solidFill>
                  <a:srgbClr val="FFFFFF"/>
                </a:solidFill>
                <a:latin typeface="Arial Rounded MT Bold" pitchFamily="34" charset="0"/>
                <a:ea typeface="微软雅黑" pitchFamily="34" charset="-122"/>
                <a:cs typeface="Times New Roman" pitchFamily="18" charset="0"/>
              </a:rPr>
              <a:t>05</a:t>
            </a:r>
          </a:p>
        </p:txBody>
      </p:sp>
    </p:spTree>
    <p:custDataLst>
      <p:tags r:id="rId1"/>
    </p:custDataLst>
    <p:extLst>
      <p:ext uri="{BB962C8B-B14F-4D97-AF65-F5344CB8AC3E}">
        <p14:creationId xmlns:p14="http://schemas.microsoft.com/office/powerpoint/2010/main" val="3869859780"/>
      </p:ext>
    </p:extLst>
  </p:cSld>
  <p:clrMapOvr>
    <a:masterClrMapping/>
  </p:clrMapOvr>
  <mc:AlternateContent xmlns:mc="http://schemas.openxmlformats.org/markup-compatibility/2006">
    <mc:Choice xmlns:p14="http://schemas.microsoft.com/office/powerpoint/2010/main" Requires="p14">
      <p:transition spd="slow" p14:dur="1500" advClick="0" advTm="6826">
        <p:random/>
      </p:transition>
    </mc:Choice>
    <mc:Fallback>
      <p:transition spd="slow" advClick="0" advTm="682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p:bldP spid="55" grpId="0" animBg="1"/>
      <p:bldP spid="56" grpId="0"/>
      <p:bldP spid="15" grpId="0" animBg="1"/>
      <p:bldP spid="20"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3394656" y="698219"/>
            <a:ext cx="5303519" cy="1077218"/>
          </a:xfrm>
          <a:prstGeom prst="rect">
            <a:avLst/>
          </a:prstGeom>
          <a:noFill/>
        </p:spPr>
        <p:txBody>
          <a:bodyPr wrap="square" rtlCol="0">
            <a:spAutoFit/>
          </a:bodyPr>
          <a:lstStyle/>
          <a:p>
            <a:pPr algn="ctr"/>
            <a:r>
              <a:rPr lang="zh-CN" altLang="en-US" sz="3200" b="1" dirty="0"/>
              <a:t>三、理论前提。</a:t>
            </a:r>
          </a:p>
          <a:p>
            <a:pPr algn="ctr"/>
            <a:endParaRPr lang="zh-CN" altLang="en-US" sz="3200" b="1" dirty="0">
              <a:latin typeface="楷体" panose="02010609060101010101" pitchFamily="49" charset="-122"/>
              <a:ea typeface="楷体" panose="02010609060101010101" pitchFamily="49" charset="-122"/>
            </a:endParaRP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31273" y="1632266"/>
            <a:ext cx="10430286" cy="1200329"/>
          </a:xfrm>
          <a:prstGeom prst="rect">
            <a:avLst/>
          </a:prstGeom>
        </p:spPr>
        <p:txBody>
          <a:bodyPr wrap="square">
            <a:spAutoFit/>
          </a:bodyPr>
          <a:lstStyle/>
          <a:p>
            <a:pPr indent="406400" algn="just" eaLnBrk="0" fontAlgn="base" hangingPunct="0">
              <a:spcBef>
                <a:spcPct val="0"/>
              </a:spcBef>
              <a:spcAft>
                <a:spcPct val="0"/>
              </a:spcAft>
            </a:pPr>
            <a:r>
              <a:rPr lang="zh-CN" altLang="en-US" sz="2400" dirty="0">
                <a:solidFill>
                  <a:srgbClr val="080808"/>
                </a:solidFill>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抗日战争期间，延安作为中共中央所在地，较为稳固和安定，使以毛泽东为核心的中央领导有较多的时间和较为便利的条件学习马列著作。这是毛泽东思想获得巨大发展的重要理论前提。</a:t>
            </a:r>
            <a:endParaRPr lang="en-US" altLang="zh-CN" sz="2400" dirty="0">
              <a:solidFill>
                <a:srgbClr val="FF0000"/>
              </a:solidFill>
              <a:latin typeface="楷体" panose="02010609060101010101" pitchFamily="49" charset="-122"/>
              <a:ea typeface="楷体" panose="02010609060101010101" pitchFamily="49" charset="-122"/>
            </a:endParaRPr>
          </a:p>
        </p:txBody>
      </p:sp>
      <p:sp>
        <p:nvSpPr>
          <p:cNvPr id="5" name="矩形 4"/>
          <p:cNvSpPr/>
          <p:nvPr/>
        </p:nvSpPr>
        <p:spPr>
          <a:xfrm>
            <a:off x="831272" y="3347459"/>
            <a:ext cx="6999317" cy="1569660"/>
          </a:xfrm>
          <a:prstGeom prst="rect">
            <a:avLst/>
          </a:prstGeom>
        </p:spPr>
        <p:txBody>
          <a:bodyPr wrap="square">
            <a:spAutoFit/>
          </a:bodyPr>
          <a:lstStyle/>
          <a:p>
            <a:pPr indent="406400" algn="just" eaLnBrk="0" fontAlgn="base" hangingPunct="0">
              <a:spcBef>
                <a:spcPct val="0"/>
              </a:spcBef>
              <a:spcAft>
                <a:spcPct val="0"/>
              </a:spcAft>
            </a:pPr>
            <a:r>
              <a:rPr lang="zh-CN" altLang="en-US" sz="2400" dirty="0">
                <a:solidFill>
                  <a:srgbClr val="080808"/>
                </a:solidFill>
                <a:latin typeface="楷体" panose="02010609060101010101" pitchFamily="49" charset="-122"/>
                <a:ea typeface="楷体" panose="02010609060101010101" pitchFamily="49" charset="-122"/>
              </a:rPr>
              <a:t>中国共产党从成立之始，即以马克思主义作为指导思想。抗战时期，马列主义理论与中国实际相结合的过程。一方面使马克思主义理论中国化，另方面也将中国革命经验马克思主义化。</a:t>
            </a:r>
            <a:endParaRPr lang="en-US" altLang="zh-CN" sz="2400" dirty="0">
              <a:solidFill>
                <a:srgbClr val="080808"/>
              </a:solidFill>
              <a:latin typeface="楷体" panose="02010609060101010101" pitchFamily="49" charset="-122"/>
              <a:ea typeface="楷体" panose="02010609060101010101" pitchFamily="49" charset="-122"/>
            </a:endParaRPr>
          </a:p>
        </p:txBody>
      </p:sp>
      <p:sp>
        <p:nvSpPr>
          <p:cNvPr id="2" name="AutoShape 2" descr="data:image/jpeg;base64,/9j/4AAQSkZJRgABAQAAAQABAAD/4QAIRXhpZgAA/9sAQwADAgIDAgIDAwMDBAMDBAUIBQUEBAUKBwcGCAwKDAwLCgsLDQ4SEA0OEQ4LCxAWEBETFBUVFQwPFxgWFBgSFBUU/9sAQwEDBAQFBAUJBQUJFA0LDRQUFBQUFBQUFBQUFBQUFBQUFBQUFBQUFBQUFBQUFBQUFBQUFBQUFBQUFBQUFBQUFBQU/8AAEQgCVwGlAwEiAAIRAQMRAf/EAB4AAAEFAQEBAQEAAAAAAAAAAAQCAwUGBwAICQEK/8QAVhAAAgECBAQDBQQIBAMGAwERAgMSBCIABRMyAQZCUiNicgcRFIKSITOisggVJDFDwtLwQVPi8hY0USVhY3OBkQlxgxcmRJOhNWR0o7GzGEVUwcPR4f/EABoBAAMBAQEBAAAAAAAAAAAAAAIDBAUAAQb/xAAzEQACAgEDAwMDBAICAQUBAAAAAgEDEgQRIiExMhNBQhRRYQUzUnEjYnKBFVORobHh8P/aAAwDAQACEQMRAD8Ar/NgT545kEJR/W1YQiNumXxDPxbi+bEfCUmKITuXEnl6fzbvlxJc2yPnDmImuKQ5tXWs/wD0hkt3d8tvzYj4rp4xkTBIRuXcMhu+ke7/AE4+c1L7Wt/Z9rVHBRklDrEILI7Y6Sij1emVxfl6sJJo8SKZBHbaz7y4pXdRREfqwogtkRFIRIi8PaXpHyxu8xebCh1AqEkIulaQsC6PbH0/304maJ26DgVh/dkUpCwrAZdIer/V+HAJGIGQy0CG4jYRfNb+GXl8scHVUTElqH7vTv05XRtHzdX8uBVqZJMJGUhFYiMiLzbuqQ7u7DlO+QKw4PiQiDh3DqXD5fxRwpNQMdSwUkNzd27t9Mfw9McJEB4Cu42iRCQwXGXl8v8AtwkhYSxnqMKJDGMSIZDK4uoiHq/Nik8nkDpK0fupRERhtIiGQ/y3fTgqqaIUYwEbWDcVpR6RLy7iwmnVIRYsdWQiyIrG7u+rDyYmRMORSlIzEfGHq3emPy9uPcQWB0tExcUhqRIhK6XSX9Xb5Y4UQlqLENRVxD/5nVbjktI6eUnSkWowViIjbdH5bR+ry4cKnESWvTKRCIiSkj4YjL8v5ijgf+IAyQLBbIbolIiYQ2ju/pwYuoHUYsCXIrSkyPSUi/KPllhNOC/iSH4cgIfDEwjcUrSl+L5fVhxIFLw1lIriIunt/q2/zY9D8ThkOnERUJFqCcYxt2jbKIj+Io+oxkdQiAfu+phbe36d3zYb4IKTCPU04xjIbSkXyjul5u0ijghyvEZMmbWCJCP3g9X1YTMcQPJgFYfCksdMpWkMmbe0bfNdhJK+wor4BuFY3FK627pkQ9Pb1YIrB0BdqkyUbvDEdu7+n04eYoVMYV1xFd/d0hGP9jgVj5HA4ktsiImaa2RYWpIYj2+qWHhNcWCQi0RjqRLbddbulK23twp1IvUWs5CJMHp2lbH1Rj9RYbSPxDGCKWRLTEgFdspWiX4v7uwTNxOOIlxFYCKmrIo3akYjd/KP9OCKcx0YyWNPEblW6ZFuLyxH83mw2v7sXU8tMRlIZD0jG78X092FJeuKx4SMiGKyUm5gyj+IvN0lhGWRw8x/w4pIbHRlKUo22/SN39McJYRKuIUxGJLIWWxIhj+WX+nDjg8G4eLxHw9okJDL6bi7u3dbgUrHSG/+IJaYjLy93VH5u3ABzxFDEWSIuHzDGRdP1F+XD1rSJYkwiK0RJlxWj8sSL+7cDi0RWte50SHwtpR7S7Yl8uHBawYiJEpMS6RtIlx/DbhsZMAEE8RkwfcQ6ci7S/vtK23CdW2RMEyGQltt2/i2j9OHBu4EQSpmCMRtjEZWy+W7zYUIkJDAmiPSJRKI3WjGNoxlG3+bHbddwRsgEF3LE/4hALLh3SjH+/mx1RKLBiuPiDu+b5bccwFoWMVmUitAIiJFK3+47e7CmlNZEIs05EJSX5rR+aIlH/dhEcgoVQcjhUCTRBAiQruIrbf5RIvV04ZBpFoy3EQxmQj6d3TdL/bh52nISuaXT0y7vxSwkqfVKJMY8SEpKtKI9Rem3+xkOGwcR7DJSxWqIxISXMt3bhuoasWSElEI/dsMe2Q7fNd8o4OHK6iv+OKlL4xKZS0BFxDHd1SEtv8ANg7L+Ss2rHJp2pHLmVVK6qFtYWmtOmJXMIdqx/mKOHrMHFbG8lyX5SABLbL+YhwlhzdqFo+INpeWV31FEbvmuxYM25UGj0yo6Ms5GoWLvhGiX7QJCKxctiyjER6ZSHtxE57y1mmWrp2VOXupmaw05IFglp22kRFdHp7pR7sMyVgQUahcigyYiJdMpbRJn5fxYeSNxDp+IIlErvDHqL+W78uB2HEvu/E26ZDHpGNvb5rer1YStohTk4WMMRERFgxISIbRKXqiW3bbg9uIA8TR1i1dPUu1F6cekdvbaI/zY5cYsgwVD0xXHTl1dw/30lhOrpVAuSLJFqDqAwbo7hL5urtw2ytWKxEfc0hYMgErpd3q8uOXI4IEFiSV8WDJYrISC4VkRWyiW7qj5unA/uECkxciWUr17uofN5vSWGyas1yEiaRCREIxIR83zWjhwQFpumPG4rpFdHq/p/px6cDmAlwStRTiWmRmu4RHbdt3EJbfqlhw5BIiWxorEvDasSl0kREXmL/cWFMHV1mGWqWoIlr9Pd+GI927y44WrAok5fhsEYsdK3Tlu3W/zFgzxQhY+9l6YFIpW+nUuw2wIsFLR4BuFhKH5St6eq0vNjkiMU8f4gindGUfN3R7fNLpw5ThpacCutEYEIiIytH+b/Vhar/IZA2QDIgK8pWyTEhG3d3DHCl6YFqAkRlH+GIiJRtL5R/scNpBlKVOMZ3FqTKUhkX80sEEEmeERgMikAjb6v77rsBOQOI2QDVaYis9QWCxLSGJF0jb5e3q8scNuQSqhjBKIxGPh2yLb+Lbb09WFCUCYTHM3SKDN0hiX1bcJEdXiRGIiUZEco7R3fLt9VuDn2OxI8WrMdMNwyHS2yGPUPUXpLClkvT+IWJEJCTNPRu7iL6v6unDjGw8NUlMXGIjGIkUY9XSP9NuE6olVDpCaiFkV3RGXm/N/uxV7cRY01LeDj1CJYy4w4lTiz38Pfx/xl/6/wDrjsNPX7+HAqd66BJcfeB8KmE+ERs2/bH/AK+bHY9yC2U0rnR8+bOZC/5cmZhXEMmXFGoZcP0y7duAZrqGMEdEbhWxcrY9I+Ydpd2HOeOMubuYmFcP62rtNgrlEviCl+KI4F6VsFzFSLTiF20f6bcZ9+0vMjq54wEFE6gpMUd0bB83T1RIilLqlhItTrF4nCJEVpiQkXSPpEij8uGUxVaDCAo7lEMR6ZfKNuHBaQkkgEhEiKQyEvSN1pFEenuxJMfyKAOoIdFhCVvTcXzW+aVvpwDCnaxxWEUSk2Vt26ODqzWVaAmpxXXsul/p3bZYjxIgZZKUijGMun8PV83qw+ueJwoVU+oW0CIRIVSLwyLy2lbKOBxJemsT0dGMZEUdMojb6h/mw5UGKmM1SIhXbIhHcPTut6i/qjcmMklqrKpFndFkuqRdO4peXDlBmByJRHXGIjEhuK4S2ld0j4hfNhIgvRIhiYiQ2xIiK7aP4i+XCZwjqsIYlp7tw9Q/l+ocKc0mkQjJTIluIbhlL5R3YdWJG1eWo1FjbHqttG7puiXzerDlOtOnqHpvWIrkNwyu/KXm8vbhIjq2yIhIrhEhtt3D6R/NHqwRTqYSRIi4StiS2W/7YlL5cBMBqKo6en+HSR6YiQkUpFaVsvq24eFSYsKNpW3StkP9JR/3Sw2MtYSEiAZFItpeUi+aMo4cEiaSyDUAiESjHpuGP1S3ebCuR2QUnTOMlqtjtkMSHd80SHbh5nhFpnpmMto9PzeWMsBrFm4tXRLdPql8vV/LLpw9VOY2JCwykyQxISiRbrrvTLzdpYKZO+QQstVLBUSjK0ohIi224SWioSjpmKxIhFo7i/spfT5scoWIqBIycOj4dt2ntlb0yEY24I1dJpL+IMyESLU1BIf9Rdv9xTkKAyQuUVx1JCXlYRf7h+mOA2KWG6wbiKUhldd6ZDHzW4lHeExMS8QhHTEREiHqG3cMf7lhmlApJGnTxDT2yuGW7bu/vuwXHENchklC1yx4xEiYUt0VjbL1Rl82ErNdxE5FxdbCiu0dvbH+rDy1eJaJCtjIioSER+nbu/Duw2StAWRs226i4ldIt227u9RdOJVXFgmHC0yXaPAZMHxD8oxH1R/vqwriEmC60EiVstsekfL1FhRHpLIiYUmCURMh8Tul2/mw2IjHUEdpRIpea6JF0ltl/pxwDCnKlFfhsiJDERkJS/ltl8uFEaW1JMkkxFZCRRlK4iEvmlt8vmwoSJrKgiEi0xl4bBEhErdpFdHy+rbdhIvL4oWGJKGUtSW23cJeWRYd8ehwQQQWXv0jSXhrKREPm6eoiLHDSjqMiKVFcLJDuLaRfNaOOWSyIREiujpxIrri6eoR3R3bh3RLCqVsB3EZSGQEVvlEi6e4i82FnDZWU7JkCiIrhUJSjG676cNlEiItOmKTi8RYl4ZRGV3VEerDhNERFhu4qIhXKTBkKxl8sijL6ZdOHCUsyJZ6DSTIWEVUQ6kbRWPmItvpx5XB7MiaPLWNWJBpoJdPrCTGXLHaMfT/ADYv2T8r5fn2XrJ6aP7taaUaulHL6ZLh6hYu4pXFdLdujthcky3mBR0tCWX1KlOzMU/D1NQKU1StMtSLhLw2iS/DG0WEQyIeqULJs0rcyrs0zesrDy1btPRFdOzTpScRXLXJ0hEhEiIpW9uOlZjlIS4lgZVcs5p+q8yo6fVp1iOpHL2L+FYIxSLo7ZSK0hKRbsXTLMoqs7zRNKoV1wlSizSYNpCsh2rLd4lxfzYpPLWfUdPm1HSMqFZ06oy/w6nK9QtNwjFyyKV2p4bElb/EX0jjRuXM+qqqjqq7LafgqqW5dUnXFek5chWQx6REZdv3mJuqt1G7EhkfJf8AxKyoL9Uto6hZfDpfU6YixcZSEREbSiPT04Hzb2S09elghVLpUy+Fd4IlaO4iYRbiIixp605xUZKs18F09R8QQhrpuNcmDdtjbdLyx6sDZRlvMNGyo+Ip+BSWsdSUrht7dseocPjL7A7r2k8+8zew/K6XJVjQUoZcyhWIp0KeJLL+OJERFulH8XVjO672N1WQlfUVWYsqGL1HrIVlTkJWyIukVxHbLd2yx67zWoR7qIc3y9yK1xEuQL2rIiJYy3akRlb1RHFYzDlWlzldVUZRnlM0mMIWNawhYsboiRdJSHyxjdIsM9V4jYGFiTxznXLy2kJZS4a74oSqiWKyGKyEhKMh3Dpx/ENuIOjoK6qTVVBC6k09Fi21a4rZdpjd3XduPXVV7NGBQ5blbadr6hZVBOeLiYwpFqSkRSkRCPm27RxD81/o7cq8u0bH5rmVXl9bUFJi6aLiEekbpRuH03Rwyu7+QmUY8qraRsWynJp3EK1NjIbbRIR/vbuwRRiJJFgL0l9LziREN0ZfixeOcPZvT8uUtRWZXnn68pRIkuL4clt6SIo/xC7iGNpdMcUGnqBqtZgkonahCREyNw7rfUPb04pVobkpwUvTKnWI07GrWVxmu0pF6Y3EP924ZFolEjWJiXSJXdO3quIh/NhvjUJ00rP3RjKZXEMu6Pltt9PqcW0YixfuKQ6hAJEMt0h29uGKAFFqajBNhSHpEoluGXV8svTgf7+jWWoSpREm6e62RfzD/tw8KtIRGKwIWDGJR0y6Sj6cNkpYukMTEojErrR/EMoyu2/VgTjliJOXpJWhkpCIREdu36S6cEFTru3R6bfpGQ+US/lwnSEXSEQbFlsNvV3eaX5u3CfDVuJZU+nKMekSuL8o/m8ymPcjkkJVDGJkDNtpD4crh8vaUv5sNuTJixFe1YyEo9xRiXmIv5cPMIdZniWyISdIhl3F3FLu6pYDYeqxZExSGaY2mNw2y3fKQ4csngliCbqCRCVsSDqZb/Vd8v1JS1hlrNEtR0pLjaVtxCW0RIscOmoSIRtL7uUpDttt9P8At3Y6njuJYgWoJbdpRiIy8ox/lw3I4HcS6UuGu8fefCXvjwuLq4/bw48f/wAeOwV8O3jx4fCga+ER9wcOA8eIh7rff/37sdhW55iXTm4fiOeuYoEuTM4rFjHq/aC8OW3uKOIVbRtYBK+8EhAiKP8AVLb/ADYmObeAlzdzJutzisFgx7qhkrh7hIR+XEWlvjFLUEpbhISLuIu3bH6sJ1H7rf2U1/twK4bSKMlxlJRXEuX9Q4U6oWbhmwIjawxXuHbt+n6fTh6sNiUrXcREVpS7o7u6231EWB2STFYRESKUJbenb8uETKtxGqM1hMbS+KKwIhEiuIvVIuot3pjgEVCNRGIqltIFxESuHb/fVgpz1tESEiBcpfeRWI3RGXqGRD5hxHl4uoKhnttFkpduCTFTmG2VS1LEtQVEKyvAY7fNutEo245ciqvdIXsjvlG7dH5RL/dgN1aOoTAImrEiLdu9Xq3ekvLjqVpH96uRCtkg6S83zW/Tin/idJJCH3MSSC5CI+HERLpEh6f5fNbhSQKJQX/DuLcQ9v8AMRSwKLV++67TiLO6Pd823EgmJbiYDrpeMUdviburb/LLBKTg67iLSG2URElx3ERRLtLq8uHlxalcljJgiMiG7zfyj04bS+KiWXhETBEruntH0iUcOV0opIneIK5TIox7bu0e7zYPyOFMH3RIlm3UIi27rf8AaIxwoW6ZM97tKQ3ag3S6vp24ZcS1M8FnC4iMfGjK7d5bsOJNeosunUkKtTdGPd9WI2bYMOFpDEdpEMRCO0v9Ixw4uRkJXXFEYr3dUYj1D/flDIVlT3SaRCIxFkpXXR2ld/duCl1STG4vDcW8XFGNsv5cL/2OCEkTSEhvWsS0y6Ru7fVIij+LCruLhINpCUfD+8ltIu6UpfLhunbpLdJly4sKVREvMX4Y4cIhFkYjreIJXfLu9OAyOxFOJlQUtbg3xIsmMtT/AHbfN1YDItISqC09Ra4k0/zfh+bBEZiWgRSJnhtMtpR7S8t1uGSaW5RCBSuEnbZbZFtKO75sDDZBnEI+IvgID4hDHRIYlHq9O35ijjlkIkTNo6gyAxkQ/wBMRl82E8D8GIMW2JXAwhEtPzD0yIpeaOErEWtiJCRCOnAi3D1XDtlb8uPIy+QEhEWEIrEgUwSIdIPMMpDLt/CX04SXhJEhKK9O7w7o9O75fqw4YwEupY6gzlcQxuj6h6vm6hw2zcsRIms3FGUhLqu8u38Pmxyqx04jZGRnqAkGkS5RD+7u7+4iRQhEhIRFoyItt20f5old04bWREI+4tUvuxGW0Y/0/wCndhVOSQLU4wkNsO0em7tt7erB/wCpyjhcCVSikxn4cYR3D1Wyulb5renCUkQCRadqyErF3er+X8XmxzlEemNheDtawhEe38v83TgheV1VVdTkpERIR12CJEQ22iXbqCRerdgcgBNHSur6inpxh8Q4tOnDaJM2xHpLt/DjWPZp7MqzOMyo0/q8H5gLpL+NTo6K/DGUpEwYxkIlbIrcJ9mPsyHNq4ibQjppSwfiRJxCwRZ/llESkRFdtivHoCs5noPZxyvl+V8urXV1dSy0hEiF5CQiXujuIo7unC84y69gphihe07JP/s2XR0nLGRZXm/NWZEXBdaaCC6Q2kSytG35SId2O5P9gA55m3DOubTp25swdPjTZaLEiof8smWsYQiI9VsRuwvI21BZwth1h1eYVDBlXNEiIpFtWJFER6RHGt8l1XxAi/UVox1NPgOpu/ierpj/AE4KLN5GMmybhWU+x3luh4IGlyhCHBxLiRguNsvL5ol9RYtGXcjUyeBcDUqTOGmXVLu6f93Vi0ZYGrTrKJiRyKJf6cSQoEOJHwIy4M/p6R+XF615GDZqmXjBDUuVhTq0yEZCMbi82HTy5ZeHwHgwRut9WJzggeKy4eWMf+nlwK9HEGDAStLyxw70ySNQzSQ78o4NpmA4eDFxL7eA7Zdvy4oHNPswyfOSqqnhT/DPdfrpIhujG707o41ZhESRgRDb27sRdWF0uA8dOP2CVsvL+HCnrixSmm9lY8xcxcoZzyPmA5jwOpPL0OEiq01cYiW0it6Zf3EsWzlMc15vy74x1IgDSIh8O1WpqEN0vN0yHuljZqrL01cllpNFu4YiXvHtxk1TSZj7OubPezNmnlFZUExZPEvC/wDDItpCX1DiJ6IScvY2K9R6sY+5lvO3J9DS5oVU9NCLhWJFQ0YsXIR8pDdbIvLbux5X52paOgzha6CqCuoWJHTrLYlIpCJfiHyxK6JDj6S83ZNQ88UQreRUlYsh48HiP2eb3923d5bceOP0gPZzUZDkucVhZeLaWj/aHLWvTdGRScvpIRj03CRfNhirCtuvY8V8l5GCsAtGIDNbGDLSuERiMR6SuL6vlw8tpDTkRjIllGWpuHu7Slt7sc7RauVpkIiWoQ2/N8v9yw5Fh1FQwS1SkJCY3RKO0f78scVZTtseijArhLzSYDJEQ7ZD+X8OFSZqCXjrX593Td3FbbhOlNIxvtHwrh3WiXp3Fd/LjlqksiV72kSRGcSkzbGJeYri+XA/I4TSy+HEmsFuncRjtlt/DIo+rDi6gkach46hdQlt/sf7LCaeQjYIgMpEG63u9RYUQDSkKzkMpSNYyKPUV26W0dv4cdl8To4jY1BSF3AYjEYyiVsZD/VLyjhmqeyKxUI1IrEdzI60vLcRFH+XDjlEC4kyIyj4CSu9Plj8scDub+0F7l6RCQlMdpWyK3yjglnrxOHFnUKKOprlaUNSN0u3quIsEJ6hIoRZFnjbu5nqKWGfg1hIStGIxmJDEtvyxH81t2HkhKqiIkayIYxXbaJW7o931XY9y9jgaqWHAgFzK0BEfdx4UxXanXL7OHl932fvljsOpKnXAyp+JKJQ8F8eKx/d7+JfzY7DMIOLlzcM+buYFiIh/wBsVgis/wD9IZ/uxC7+07ViMR6bYx7bunqxMc2NH/jLmDVLUEs2zC2USEfiGbfL0jiFXUQFjB6olHWtEu75R/vtkt/dn+xtf7cDxGvS28RiN2kIlIbfNu/vbhuUS04kRalxKEY3RH1Xd271Y6oIfEAGDEh+61CK3p8to/T2lhVO1Y6bmyUsS7iG3t3fN83y4XC9xoDUGP7RNerLbEbY9Ufyj5pYj2Hr6YnHT1BItJZFdG2I+Xt7sSXFRKYwlEgRksVhKUi/q6v6cBirVYKxJTZRFfm8ojd5pfL3YJYU4iSQXw43NEbRI7SHu+YY7e6WE5aBe8rSHU6Lhiy6Il/csGEBNFZAQtEhG7WujIv7/wBMsJp6US01yA17ZD0jG7+m3FnxBEuqCB0TkWmsSEW9JdMur/d3COJAvu06msYj1NGPd+EsB08dSMeJJjplMe22276f7LEgsRAUx3MIpQtHqlbHpEY4LbiJHIfDyIpXDG8YlIS/mw2PEjXpkniUR3GIiRFLp6dxEMt0e3HECxKMdIvDGIjtGO0fT/NjnRKn0w05LH7q6RFaUS6dt1131XLO+Q8QTiwxtIiKxYjHaMvyj/dqkqZLUERUy0iHt80fKP8AtkOGSYmoJZKEWkJMGMildb+b83mxyfh26LjWJr0xK4twx/m7vT5sTzDDgwblx0+Jy2l0j2iW7tL/AFYcESBJCIl0lcI3DbH+rA4x2tZtWyQFcMpFd6pW/THdghbZEMoREbg2iRdUfmt+rAzJ2IZSgVUI+GzUWIxAl3D/AHcX9OEuR+0FImn02rG4peUvTHbaOG4p2nUDLxBIhYS43SIY7ox/m+Xo6REJrUgrvCV029vpwrybocPMk0tNTiawmDcte24ZFbdutGP8uB2qKoEREQKMhYtYju9P4f7lh4nr0yYIjawSESt3FKPl6i+bqw2kUx0+Om0ilYUoj2+W64u667HQuPKThv8A5fUkstTU6rREo3WltERHpt+a7CYlS6YjrqX3EmI22j5ZDt8uCBFdKW5f3i9xbri6vN/Vhsb6gSauNt0S/vcRRtwOWR54j0CJhMWshiOmItiJDbt+YpW/N5cNiI6xEcjFd0SG7qIZF/ZR+XCpLLgRSEy2/eEyUZSiP4fLtHDLhWGzRARG3xCuHdaXptuHp7sdkyg4jizIRK7cyJNtu6ZD6sOaTtMR06kyIpFOUit7e4rccISSRHpXLIiIN0eofwkP82EipYuFgxBxDqFd1fN5S6uru24Z/scPMaSqeTRa0iEmWjqSuIpW7pbZfTjQOQeUMwrHU8ReNYwdRaDXdTiQ/edu3aJWyIrSxR+XcrHNq4VgsD8PUIbvu7ZdVvd+bqxpieYaWlo67QqkNdUFpsqUCSy6YrXbuIpD5hLCXnE7bIvVZzQOXNy3J0Lca9MlkShFbmR3R6ikQkPqkW7DPMnOSSYJUsAXT0orpziMlyjcPbH+90sZfVZiL+aBy2opQFixqCc1TGeGvT09MVjuImMuK3dbtwnm7MSoObCSK+K10aUxUpe0d1v9PlxOsTO4+J4moctvkxblDpCQiSQjGKy6Y90S/NjZ+QcxXxeuMQlsFa+m390tu2WME5Vqltp1kIrtWsRukJW3F6SJhD8pW3Y2TkuiW2oEpeIIisZF4kRiXy9vzYWuUMeyu6cjfshqBKl0xItSMt27EkPBYslw90bYlqYrGQIdRBx1F8RkV2kV3V9WLEo/DRMeMh4CVxbcb1btjB8jekRZOI6IrBO6VsZF2jhGoJisgt1ClLy4UXDjwSwj9xdvuIvlwjiCVBwIiGW249ssNmJkmXoN8WCLCSTFtYMSJfbLb+XAlcIcWe4R4CQ8ZCRDtLu+nBdQJaMZMkI/5m7EPmh6C2MFciEdo7cKdsFKaVykb+MEdNPERAiXERIrhtxGcxUdJm/EKCpXxJbjj7+I/wDv+WQl3DjltJgERsgISjt22/zYbrT1KgCHiDnFdxT0kIldt7cTw5pxXjO4hFMXwh5XmrgqMzpFcGKrBTAXLlaRCNvAukhH5d0eGee0jlH30hMJPAorY4SR1RGRL3dX9li3ZyNLmaaQVhwXmFLwI6SoYRiXDpdwEh+0rfdbx8uGU5VUCt1OBcSVqxFRjIR/6bh7dpfm246WyjxHUpKTOUnzi5y5XdypnzqUmUeiTCJLGOkLKeW6UbY7Y+UcR7PCdVEUQuiV0ZFERLyy6fN+LG3e3rk/R5gFlDQkgqd3xhDUjbKReGtxbbd0tsR7sYeNLoUqdMWC5g2oiJFbEhLzdX4cOSd1KBxjVklzG09olEjF33d0S3bfxYUMkLJZCOsRaZEsYkPVaPzf3LDdO8WsIolEWSHUuld1EPplhy5XBgrXqxKIwERIilu+bHYbHZCUxiuVo2xutK24vl/MRdWHBBYkuEiEtsS3D0/1fmwpkdHbMiIZKEY6ncXzYSwyUxgiJyWV2iPmiX4o/ThUxy2OGSIQiPASaRDIdVnp/wB309JYDZTr0SEFi3b/ABLiHpG60runpHEgJEbCLUZJn3hCIl03DH5YxwlnFjeK5MYF0ri+5tu/D+buw5ZxOA9L9lWLCFqyGJALCu9NvV1erzYeSpI6zBG5zPEaFsh6h/FH0+nHasBslrFIlqGIxYO0uraP99OOXxYohXEhEiERXaJR6R+mXpx7EfIFWEKavT/bgp1lIvcLxL3fv+2P/d+7HY/W8athjxpKdZnAZceIGYx6Y8eH+G7HY92kIt3Oxirm7mCAzL9dVkRBMZeMUR+bdLy4r7AJVPqEwbhH+GMt3yykX4fVic5wBgc+Z9ItIhzKuZutEdZl3y7vzXYhbVMYIEKiGPUUhtj1dIj/ADd0cJsxzdvyNrjgoRWNWCyKVxCREACO2UZRHd/SOB/c6RDUCyMZW3SGV0fmjjnIKnqtMmCJalx9pdPq+XDYgJikRiO1ZDuulb/VLy+bHnxH5Ca6oHTIgWZkXiMJcRkXUQyt6flwDJguddAh+8YV0bbpR224ecfxRLYTiIpagiKd3pH+9o9OBVtXqCxbAtEdt0ojaUo938uPVWFF4nOk1ZM+0WMlESiUSu7d1v5vlxy1bUglmnqCUvvBEYkIlHtEf77mSEdNgkU0iRCIHtK3qj/d2GxpReLhb7zulbIikQjdLuKMcN/1OYeZFsoiy4RuHdHp/LK2RfTh4YmIsbqkmUtQ4/7f9uByASZIl2kJEQqtjEpF+UY3fmwQuWoItIZFKMRjEo9vTaJfVhvt0EhAtL3xNx6jIyExErf6pRxzrU6YrJqyItgykUro/N/Y7scxojVFUNK0XEIsEStLt7duGZi/wyviOoQylHt/DEv9OFf7BqOcD1dZgiJEQxKEdvVu+Ybu6WHFVDBtaPESHxNMojo9Vsu0flIsMiY1DqcZcWkS5apD95H07i3f2I44TXKlIiFqxkwSjGUSEtQY/wB7fVhYU9SQWBNFaxIriiQiI23EIj8u7t80cEU7ZsIRJpCJCMSjuIbdtuI1ejrRHSbuH7vbu/MXTghLxEiIi1eouqO2RfLb/qwGOJ0wSAtLTYsi4Hb6ZD0yLyyl6enHLOCSHTYIsZEbRGRCO7++3AtK0hkyShIWXEW4dsol/f8AKTg2uuWsbhjpf1F5f9WBxBxCHNI2VTC8ViyIS+7Iv/E/p+bCnyCnEbortIwiMi6rfLgdZrPTFXhCzTiY7hkVvT2kRYSMmukNwkQxGJCI7o/V/L82EbBhghAkrImqIYrJsRERKP8AT/T04VTqJpEzxFFISGQ3F2x6dvp3YbEFv3r1xLTtkRSX03dUiIcOLCAxNYtIhjq3CJDKO2Pm2x8t2OxOHBEmlER4mQuiN0SiI23fNL+nAtQ1zxIRFilkIyBsZR3D/f8ATghzWfxxFTNrIDtLbH5fNiPHTbHVYtTIyJvbIbpdIjt+YsH8QPkEDwYrTIFkYrHbKJSut9Mij+Hqlh6j0xEZjuiQv29Vw7tpXYZWZeHdayRLUK+q4i3bbfzfUQlRV7Ph1J4NImC6xPUMdMbe7+b1Y87qcTHLOVuzZlGRD8IJDrOeQkzRK4iHy7Rt6fmxqGX5MKMvXTqpX1bBLU16+LC1BH7yPUXbuj9OKzl9VT8q5cyorKwNZPhpphTJhMEoiO4ZD3dO3bEixZMjysaesdUZvUFV1CViSyQsipqce0S3MYXdERG4bt2EWuGoCvl+qy1tLWtXQhXZlmgrStZf8quKxKoYRLHUKNsRIolpjulLNeZeYw5l9oOeV1LwMVMzHRQLC8QRG1ZFIRkQxIo9WNA5+z6lqmUuW1tOposcnRrgTL4NaykRCIxIitItSXb5ixj/ALPOal1jsrzzNHDTMzhZVw/EjElyYQiVvcIjt7iGNuG11tKzJ5LLHE9Gco5M7LnMXUa6Cp13IbbEpWiQ+WXy49Aeymuy7j7lLrVOXKQgzjIhlGIl/fbjwrzB7VSysa4qChq6unZTksj0XEVLFgyIYkMRIhiMhK7ptxXOTP0saTlHPQTwRVZafGoEalTBJTAMeHvL3iVwlEfw90hwCVWw2URvADujLjM7H1tQyi1SHgQntkPG73erDtS9AsEQJcyuEf5sePuSf0msrztVORZsKqisIl6NSWndKIjuK6RRt6iuLH5mP6UKKZhU3EiKqFLAgSWLYTAIZCvpLTErvT07cUfVss44md/47LlDHsRbl8Xik2cPf7vt493G3D5LApRYAjtluLHhqp/S/wCNMrhVU6ddyhExJjJLFZbpRu6pekbo4rNT+mZmg57VLpm1FRmG1dEriRLYJEPAYyHqlL5sN9d9p3QVP6f18z3w8+K6ePEuPiDdCPV1Ygc4qBUbGS4iI9X/AHx6hxiHs2/SLTzBRpdmzavLuNQvVUGYUxJhw9wiMuJXXFIpR6hG7djSM15pRmtIXD38NP8AdqC3TWXaMvMX5cIa5GX7D6dK1bfcL/XK6YUiDZeGRFHaMuosA5TzGqmzDMeBN4hVgOqxZKjH3DK75R4yEcVtlQsiJhMITGTCnbcNsf8Ad8t0sUXPc+qslzYnUPHixo1jGNJHjExemJCRdRSIiXER3CW6WEQ+3uaM1R2+5bm58njzIlaAa6ncsai8/B8QZJl2lISj3XDi3ZFmLssRTGPE+C4iTKf4iZCPVcVxD2kO4e3ENy/xGmOr/WdJxOiKJGQ8dTSES/d5Yl8130y2ZZvlgZSFUh/B9G8V8EcdoisolbEZe71XXYYjYrlEgWcpw2IP2z+yPKvaLlrEjQAtrCKB0zCVKcZakbS4yj9Pqx4j9o/ILuU2jS19IaKpZQXSEti9YZSkvUERYI3CQiUhKOPduaZ62mamoo+J1fBv3a0AJr2yGXCV0rRHzEOK3zsVDz7Q1C6qo4Jo0nw4GHHhqCBFaJMXu29VpW7rcPXUK0chUVMsYqeCHalO12sJq01yYN3glIe3yx6u7DiyLU0zlcTJasru4flH+XGle1L2LV3IdcsaD9b5jTlTsqFtOLkkkWCK163TKRFGPp82ZjGLhNbKcRYQ+HcRXRjcO6Q/h7o4crZBQPUbRayVo3DIh2l1bvll8uGyFfwoiMY9Mmbbt3l3S82HCPa6RNXISIzIentl3F1eXux3w8hkNQUosuER3XS+W76vVjzdfI4TBLWEQCB+IJCJMLyxjb6sNsETWuSeChiJFL02/UQ+nD0CAhEy0l2jIS2iQxL1RH6pF24bIqgriW1UhlAO7cV3btkXVG63BTCnCR+71CYICIyl07o/iK3+xLCV06z1BYtDYrIZSIdOX3hebbHzF5sOVBkoWEK4L2iZMId1o/NH+44Zp1aVQLAFmmNvb5hEvlKX5eqJRPE7YHqFi5nEuCFsLqAePDhDj/0+zHYYMKoSHjSpW8yD3lqNYrjGRRKI8OO67j++P2W/Z78djsmGlz52Uw+auYiFZFHOqyKt26oZGPTddiJWohFZHqN2/dlG0SjqXFK4vy/NiW5wqB/4y5icSxuziukTRkP3zJFd5ZYiRbpCIqBQFb4RLj+UY2j+IsIuyh2/sKv9uBJFBiyV1EQk+p2x6rvNaP8Aqw374pTKRJ6pEMY9Xp7ru304cWPuiUpkK5QIZdPd9RerHVBrGoXEUkRCJCBDb6SL6ix56h7yIuoUICQ8RHTEikIslEYyL6ZDgUjqGsKeoLhKOprDdbt2l07flw8xQv1CERMSZEZyuHp29RRlhlOnFZAMxiJX7S3RIe24i6u3txRluccxhNYIgwtMSHRJZfeSG0h+Uvw9pYFEyBnhCEhISEHskIkNq9vbu+UduDqpTD1CaOldKX3ZD0kP1W+m3AbgYQiTXCJRK4V3D/mf03f1YLfkA2QYuWmJKuZbcJdV0fl/0+XDyWiKZCRRHqFktQZf1YFZGJEMjjbb0luLq6fpwUIzYKxEQYVpTXtIYl8tvy4HIA6BKGwTjEWFpRuHq6e78uOYUhIQISFbCEvG+7K23827Cbor3SK4SjIZdv4pdO7Da6hlVFgsYfhkKx0ZdIxuGN0ro45QxUyEmDLcyRXbSt1PmGMemMfLhxLS8QdSI3DbLddKQ9NvUPqw2KBAShFpacSC271eqJebbbhJeFIhlFY3FGURkP03f3dgGnE5QoWkLCIS4x7CYJD5Zdw2l9UenDi2sCQjIREVxE2RtGRCMvqLDOlMiS8RAY3GK7hkI6lo9N35ZbcKo7y8daxIilIV7dsiLzDEcL8gw6jeuOoJSiuRQYIkUSj8srvpw4wlmQrAjISlc51se35i7ZebA4v0FsGIoLxCgIyKUY/NHzeko4VMhZqR2xIRMfp+WJYXHUIKFur8QzxdMvEKbBkN10iK0un8XdhTCKIiWoMZFESIolEdTd5fm/DgVhQYsimGmKyIxXu6ViXmu+ki7sKEi1vCXriNwtWuIl/Tdgl5Ah2uSkkzUICIhL7yXTu/Nd5hLuwkmrBjBGJSiQ+JLb3dto/l7sJIxaljCWPiM+8LzdPmEi/lwkuBDIhLiOmRakBl3SH0ywDANxDCqBMWEETKUhWTI7ht/KWB3VRGlZSYQ+GIjIbSl1dO4i22jLDbAKIiX3ZEQ6cYjtu1MJkwksIXAqO4tMY2y/KPVj3biAoVRqIdOEjWspfE6kZRlaI90vyjuLFopZZHQpYSXjVVzNMol92IjJnddcPdu+ms5fVMoCqKqRKcstOnUK5COoMYj9WLRQ14/rKhIWfq8U0pDrmMWpiJaA9RFK4i8uJrYHEbzlzGnK84rKqlqhrHU63UKatrBcIsYJC9iyK20WEQlddHG0eztJU+QpcrUCjZTrSypq6oVlGIyqCkNxCMY9RERStLGI5pQLraGhp6dMa6lYLBKJDFfbHzR7unzYs3M1VQ811WX0dLXCFQQpGlpKaoFZEV3w5abBiVwkRR3RuLHm8MvY6PID/SM53o8m5W5sTQVzn1lVKNe8SdV1VYXhpWsoxFK9TaUYyLujjzj7VgdlfO3LdHS07Kyny+jTTrpqao3RHTEZdoiMoytFmPRXMFfR1/LJZTXrPMa7OKdOovTFytT4omCK5F4cSLUIt3qjjDM+9j+Ze0zgVTQK4OF9RxGqKkLikuAfxuIkVl1olLb2409G6qvIh1EM3gSPJn6UORcl5fllFlXLi8zzx5y+DysgWvgYR/++C+0i3FaP8AgO0rsQXNX6SlP7Vac0Z/y7ysK/hy4JSlJZhWLIhHT8TUG2VzNO4e0bsbBy37BabkyoAuUVrNJrYFTTZhl6awjKIyYLnXJYJLjJcYx+XF9yrLa6nzysdS8h8m5RmFUl3xGZUXLaVucTF+MOoJRjIRLqHcPViidTp6ZyEzXe69Zg8gZFQHlVXQV+WlmlHQvpuB07FcCYJNkVy2fuZKJFaUhulj6UUP6O5e0X2XIXnGc1XMXDikmKYIkJcClLw2bl3dQ+bdjG845OyrhmOS8MvoKfJstpSZWfq+npxp0sqm2yKnG0fBJxFHu6ZDj3x7NqAso9n+VUpJCnaqlEfh2Hst2ywn1E1T5KdZL6WqD48e0blai9nPOtZk2dZrV1NUK1mKRqiXrDIhIYiRSutttuIcWX2d/pJco+y4abjU+zasbknFzElUUruBO4EPiEN1hEN38Qbe3bj3x7aP0dqDmvK019NlKaw6UnMZRO4SEksXFixiMhkQiURjtx5cd7L8ppOWaflfM/Z/x5l5Rp+K6inoclzl1CQjK2V1wlErh8QrpXYY9tUcHiTolnjKrYttF7evZD7XFcRyTM6SmzUw1hyvOKbjQVXEeHuYXFYssZw+wuAx4kX2l8wQ8xlkjnLo84L4HUEdMi1Ph5bZSuiI29u7Fj9mX6Lvsp505U/U4+z0MnyBzgrFqqmVBOW2MSYLiZqz43D95Edwj1YY50/Rzzv2b5lQ5Zy1n/HnblIkknjlfOrGMdlIk4i8Oqp4kSy1Pu3LMbCukQ4z7KKrFlq5KKrbVmFeP/YvnLHMTjZTtfWJMSIXcWL4XMG3TjK2I7hLy92P32gcmNzGlo3JMfjKeoTVUahFhRchgsEhK0o3ERdMSutIsR3JPJdZlApY+KBXEiVlRM0aci3aOpcPV5txYl/aTnjcsoMsea6qrhWDT01JIREi2sFhD5SEbrbekcRJGHkaLdtyE9lHtP45tThQnxRR17tZeodSNJUL+FWJMksilUDIuG24Vlxl0li05RntSrlPM6WpHhmGYsohqQRU8IrcJSId1xCUS3FIZDuxjHKlexWU/B8XfHZtqVRV1TQVA/DsWVVWJWQrjcSxSunItstQbo3SmX820+Q5zT1CKzi3UTRuyvVqv2ZhMd9ywRGQ+GxZCyMfEISjux05V8RSzvyNUyPMiplsoRXxGNOI6TLRWwilEbokMS0924cRvMT3ZbnBVR1lD8UwRJZFSlpVQrtZqFultG6UcB5PzHR5ypbD16EoiJCSY6IiyIsFe0oyuGPSRdpYkc7q6jmjlxdCC11NZRr1GpMyGMoiLBYIlISImD1bh3XYCP4jN8eRHuzPL+ZsvzTlfP6WmbRU/jLYuo1GJWW1gkW6NpWldHHmz2jcq1PKHNGaZTmDE8a6lJgrezUkSxGQl5S09vcPpxtmZPIcyrBqqhbaUSJIvFixazylEriKJS7ZYi/azlqebOUuObe9rKmhp/g2CKxlpkK9NxEJS3Dp3dPVbimqyV4injfkefVtYZRRA4kIrI+oojGXSVpStw4Nzi0NPxFxJUSIt3T5okRfSN2Gawv4moIFtmJakRl5vlG75sOa7jFgycA+IJRdtjL+/VLuHF0cl7CBtwipkvvhIdpiQjtL+aX092G3GJriRCYiMZ6ZbZXFLuIsPMlJjPuiKIkQsl/D7vKNuEwIy1LhJdOVwXCN1u6MSH83lLBgHa4tYzUFDfvCIRG4huIv6cJqCIxkRcTIlkstQSLdcXqIf7ttwyWjEhKNsRgRWkUrZemPql5cDsaVL08FCI2qIokRS/NIf90iwUcgxh7UVBceNRXFTe4uPDgfBwKI+Pv/AHFx4j9vEfs4e7p9/u/wx2BawnGfEFALImVyuI8ePu28Pf8A9/vHjjsHtAOReecj1eduYJDxOOcVhWukRftRR+oo/hxG09OwFsEepcihEuqV0d0sSnNYEXNHMzNSJMzisHU6f+YZtj1CMd35cRrAKlIRNekQl/k2jGIj9MunqiO7Etzb2ypTX+3ApwEBFVKImiJS3bhjIpYZqC95MnYvRESYZSLdcUvpH+m3CnN8NZCPEnCIkuI7fL8v07t2GapQiywtUrR0o29URISH5vlwtdsuwYzXKGIiQiDJEMBIhG4bvVt/scB04CesMmSFi5FIl6f4dsfxYOEhqOIstONonb1bRlu/24BTIrSW1oxG6I3fV3F+Xtw8EcqD0iERiAiRRG2I/wC2X5h6sMxIBY6jWg2LIWD5i6Sl6ccRMORENpXF1S2yKX4fl9OErNgsIjJplcsiAit6t13y9XlHHsL1yCkbSpfFbB09V0SWXVLt/Fd24MHTawSEh0RGSyErnS6brZEUf7jhktRutES1iKJAWnb6R8sh2kO7DigFy1k0SkRCRCcbS3Rl5R/u3D4wJxtemBCLSWRDGShIpCW3y7iwolCVQwSYL1iMZSIiKMZR/D9JeWXLkoZGJCIxWsoxjtER/q/qtw5ThpEtYWjEViBDd5f7l3eXCOJ7GQz4cnbCYwmMI5REZRuHuiMRlhxjRWJDIRZLxCAiERj3fL8pS9RYe0PdpyWTRZc4NMSKXSUfVLA7CsYQlqruEgEbmSK7dukXzW/LhbT7jPIMWqTojpgRXLERiJdu36vl9WEpOS9bgQjHT6uraPzSjjiCdU4i1RGJCwhGXT6tv924cEF6xDqMClEosIFxHplEv7+XCt58pPcRVPFAxEiauVoky4h/mkUcJksoiZJaV0iXdHuKX83+rHJKERInIYQlFTdw7v5f73FhRIKSykQs6RP8PqjcUcGcwomjMplISKRXFIiLd/L+bBBVXiMZIVM1CIiWRDIrZXemW7qHpuwOgFhUCSpixhSkQj2xGUvSRfL1W4ZXp9Hv1FskJqGMencXdEi+XBKB2YkE3ksh0xIhjcUSYXbbuiJFtjIiLCljqyERjJZafiSG7bd8v5cMxiIwIlS8QtNYjqdxF+Eo+btxzDJviDqgPiDbERjaRfV247D7HNOQQzTHTYDEtiQsEBIiGRFIS8vURR8vyjsaOmwQFLWF4Yyd06kR3fMXy+nHMbq05T1DWUSKIiMY7vxR23W9OHKNrFVThJixYI6xa4yu27fKJDtu6fUMwCsk5R0AqSynOn1WOEUue925YkWoPzflwcxS6zNKNNRXUdCN1OwnsYTCYshlaN0WSEbe4rt2BeXaJ1USypSaJMEqhZvFYlpjtlK3aJEI9RWjLDldndLykmnKnTUqWxIj8SkhKpISG0tTaspEW0S3eaQy7M3ELxJDmx66pNUQEgqwRY5y9MhiJaayukIrIe0rt0umLf8AwuOY5knK6jMn12nWEVGnLaFldpu0xEiEV2jESiREQ7ijtxXeXayqr9anpUqpKh1RTkVM0irNaqKIikpCUZCO20S1CldHFizDm9NBULydFZmfweQ0rq6oqV5TTxYsbviCYRCsZRuIS1IiRRtw3Bo4qdkU320qrsh5No6UKPLs5qhyuuFyGMFws8NYixLCEbqeLCKJSjEtpDiQ9hPMydcRHQ8RKS03kX3bBKMhHpkP4be7FT9rGd11FxyWjy/hwRT1uXLSFLxMdSsCsYbHEtUy/ZFjTqTwZ9jLyuMS+wz2AmSmUeusgpVpElpaV1u4R7YkMRjdulG3FllW2l6ilfe3E9YUeRiFd8LlFQSKXclRERMSTGCXyjcP1CUbcSTOX10SxrjIn1CSkLGEQ6ciK4bYyl5ur6Yen5hGjoRW0uIaYkItVEY9TLRL07o/Ldir5tmlZzlWZhS0rHoTTyWx8RItYRtWN0ikuQ2j5bbZYqzm2LFjYqpcPYwqj9ovtCBBsnlorF0VjHW/aC8SRbllp2+WWPbfFHBdOK/fuHbw4Y+JXsq/S/zXJPbAvMluPKKJvAQGhYIlDgPCIiJFw/hiJDcJXcOP/fj2NzP/APERVy3kZVEKFruLCR70qY6qZ/4i0jLaNxSKIxjIiLGwlT6adpTfcwdTvqZySekHr/8A4mHLswYmqU5VHqEoaoh8MO6ZdPbLFW9pnsfDnP8A7QyR1HQZiEmElyv2epMh6o/aPHzj7/8A1u4ccq5H/S45E9snIHDKOWs4peY+YMyptFeUOUXCoBh+/hx1VxtEYlx4l9o7bruGLx7Peb6/k7Osx5d5gZx4oo9LjxqCaTRAWl7l8JEMolFgy/8ADl/jgJu24PH/AOARU22ad4/+Q7JOWc5osk40FVR8Qdw4L4D8I8IrtGUStkI+a4sWheTpo6Z1U1o8HcQ+1hHqacRujiymdPx4FDgIkJSkOKRzfVJoKAzlwXxiRj7tvEuqP99OA2VOSldTvbOM9Cj88ZvQU41CUGQukJSKRL1OqQ9Voy/q24yDmjmvK6PMslTWik1sriSttSkSUxmmOnqW2yIh6biZGOJLmZ7PimRZxjqacl1QxIpDIrtv09OMrKqE+fqNxL16jWpxo2NZKmFgyLW0SK4ljrSkIlpoEh7iijJ2NOWVVE8zZzR8r8q11RkmYAC6WRDUuWTG09P8QTIsZbLT1GMHqIiXtLB3Jud/q79V1WZZblBJi4fiaRMl1hMcRC5bh8aVokVtsiEhtEcU/mDmGt5f5i504rzdQceFXT09TlLKr4qqotDjVLXX0q1St40/FMV8VktgkQlEoliwZC+oGho1to6PKqquYynpalHhrpWCKST41K6RLiRFJgiQkJDEsUvUyryEV2ZFw5g5lXk1TQpMv2V1dosztun+ysYJMXdu8Qh0YlEtxYeXzMzl/PKWjqiNTGU8hGpEhIij4wiUojEY2l3CWKTXZl+t+X8wSpLcodVaIujVDUCmNQwSEmCP7QIlqSGO1w9RYi6XPGVQrdmLDbRkyny9OasLTilZEOoLO277wpSj6sSYfIdkbA6gXWfB1gUqhrKFjPjBaI2jERJiy7h7vN5sQPJ+efDU7svzH4lFPSpIS+JSPjU8SGP/ANPTH1EQkO3EL/xRltPS1lY8RVQiUpMKRfeCsRiMiuJny6F24cC1FURiVPUVB/FEQ0/xjCKRRGTNT/zCGP04VkwRQ+fMlXlGbi6nSWi4Vs/5fTIpEWmyIlGRCUo9JWx24rqZaixERPT6oyj2j6bpF6cXb2gVSa8ctrKisEK4XOTPUiTKfwyTJY3SKRD5YlG2I4otHtuHcTCkvaI/NuEdvy40a3nDkImDjAauotcR7iGSxG0S3D5iKX1S9LLAW0Y6m0SuMRu3Xdu6Qj0jGOHCATZI3Ft1LZRG3d8t3pkMcMsEtFYoiDIiMiK7tHq6Rlb3Yoht1AE1DWNqksUM13SLTuK3uHddaJf2QZjMiZqcX6wkkh1CEYkV1u3bb83bgpzhPWt4gNojpyLyyiP1fT24j/dBa3GNw7QErbpRH++nDVOG2I4U5EuoMh4S4s4LKm4sgRbx93Avs+33/b/j+7/DHYEr6fhxbw4anHiPHhMY/u93H7e7HYf1ANL520w505iIhgQ5pWDKVpftTPzW4iahQguQxLxC2laW6RfNd9PpxPc4ARc3cxEKyAhzSq3xEbahl3yj/p6cQrB8MRi624YRHTHaMfTuLGfd+5P9lVP7ajbotZHUDUH7wSL7zu/p+rAJRMlrIRQwZStLtLq9Nsv6cHLAVCQxZKMhkMiYMiIZdQ7h/m3YHg5SxCJq07RWRDcUbZfmj5cco4bc0dES1hQROiTTZtIpRu6RHANsdECECHoCX92/mLBVQG4mr4tFJS+Xp+Ui6vLhtahNLhGX3ZCwxIZF3W9UsNAx+QKKqdVOsSK0h6hukUo9P1F6cMxZIp3kxgjDaRbdxdO6RR/Fgi64RJ6I2skQyGQ7RL5o/T8zdwsSRSCRabGgQs8su0vLgpUEcEhIqgTIlWyGAxIhluEuqUf9uHEtTUUK2SWSxWMSD+N6fUVv0kW3DbFEOsspRG1kC7RiQj6R/m+UxjYakE6tQshG+2JXW/7Y+ksdt8QP9hlakgspEMY3WxIrri8pdP8ASOFVCh+KKUUMdbbERK0fw2/7Y45NORrcOjFYjEh6ZSGMu3zfNghOpJckuMmS8MiESZ8u4u70jdhDsF8hlYriJEQakYiJSt/2j07bsOMpRqiSLSG60Vo2+WPlG4rtt2FFJQisVk+IjIJbh6rv7tj3YcTKnKRrK0S8RQjL+q4hjjv9j3/YZEWPWJF72jbY0rS7R/m6t2GTNZ04rIhfEStK2275bil9PpwYtRDUSbrvYI79pW7o+kYxKPptwGwyQkZMOmJloxJd11ojb22/lwPkdEhCw8F2yIkREIr3bentIv7jh4tOnt+zRG4riIpERERfNtwyvUPwxEo6nQQ+HEbbd1o3S7i9WHkyRTrh8QJFuJhCJSjKPm3fh6pYLf7HMNkE1kS2KFcSkRdO2X9P1YcKitJcRkO4breqNu238UrcPakCIQ9xykRXeEI9MvNbIvxYbIiUJLEWFuHxSKRbt30lKWAjKAF6qJp0pMlwLgEY6fTEum3aMfwyL5UmKQJYyE3feDqiUeqMbd24vl6sEEAqXIiaAkMh7i7i7rv7jgcgJCSLxCGJDGW3uj8o/hlhpzDiyWLFjETjGRmRdMh6dpEX9RYSshCnIhGIsZGUiEvNbuuLuwqqJhDpmRy3DEZFt/D/AFFbjk/tDiXFhrYsliNtpRlK6UYx29W3dHCuTHLOIUFUOjo0q1yYIpYxpSYwhISjdtErtpD09MsVnOqinzIqcaOR1lCLFjkyyi2qY6K9MbbiiIx7Y9I3YnBatopHgtgLG0lMu2iW0oytEi/DulgXL6ZlFRkk9QGVAsSwviBuSVoxZuEtMpFK3zdODq4SBPKQzLXVFBmGYMy9baMaeocnL699QKbXU+mwkj1aaxHxP4ZM3DbizZPk+ZrpXjQvLK6SnoWZTkGXk8RS46hOiNRV8STFalkxhSJmo4htiJXRvLuU5bVLzJdfl9UjKS1qf9W0wiVaTCZGnFO0RG0d1o7iEuqXr/aBlOVqpszy6hIc4puHHgAc0ZgH6voePFniF7iWI1BrJUiGJEO6S14YstlxFsZjzXyzwoM/5VXWmNVmlSxLKkVNYVSbicK0Cu61jtNhEvpWJWxiRMcr0ruUnVVYLEDl41AxF9QNQVUWtborTImCOp95aMh6iEsXvmDM+GRVuYZCrMK/mJpVGYOVWcMwIamup1U8mVTqjTiK3a1QsSEbVrYMSjLGTJzfIOWaN1fnGWhVZjwXGnXkiyH4FJRimnYRahLFZCIkREW75rYRrExFZYtubBUe0p1PmC8lYSK6sGoSsk5NGoq1pkQlUM1CJcd1pXERSIcVTmf23ZmrkHNGZbWhllDT0RDlrGcF/G1DF6YpIlrErmfeMYRRkuI+bEcu5zXVtYPBi8jdQ8HGQ5cZftFRwH+IQkMhKPdtt6iwxXc9UtHS1i6VK/1g5dKsYCQitKFkOmQxtEhuIeoh6ce1aGEbfYRbrFZZjI/cw9kOZ8Moqq/NUvq85JNRmFWz4oWDUCUSGJCNt3xEil0j0yxY8i5UreW6zOOFFl9PTBQ1J5ZU1rD4nUcGgS9anIWFJYlIuA9JCJcOP28ZYrWUe27NSy7ME04hT1XFYppauREwaeQx017SjEikW0o4Jd7WmjQOE2JWTAX+1m+TagiBw8eJCPvH3sHTkUbYkN0saUxZ7wRJNPdZNy/R89tVVyJzJl409Iim5n06inqiHL1qZpiwWaLCiLCLT2kRRLHtqn9u2Se0j4ClCoPLq1rHLGuAPEp2L6SLy6m4fMW0Sx8xf+JnU715pXDxqWJjmi5O1ksKREtglGURIiHqIZXDjVc2z7hUp4V+WjS1OV0ec5fWUwBUMp2CLxERZrFas2ajN227uEcYuq0jS+UT3NOqxJg+ifIfP7NMstzN/BdQuJU6jYMhX72CIlHqElkMe4Ylh/mTPhfpiotsY9Ui3REh3EI/3bjx3R+2XN8s9pVfQM4N4UmWHpmFf+xs+KMhGqIWXExjKhN0v4imR6sbG3m92smlqEpUV2mdawiFxFImLTEfEkXSMZLLyljGeJrbZjQrhZ5B3PWaJy3LaHL6cahtcSyqFAsRc6K1sYOn1CQrkReYfNjJsmJLuYFcwooXZidCC6w6b4dXxCWDXinWpGW3rYuoLTYJagyGWpHFvquYarmDNtFAtrmJqCSwTEREYx+IYTN2otcorHdt6sHc5ZdltAlObCJ0JVTKVjqugpdYk3LYP3Nwr1CIWRGW6McerO3I8ZYkpzycQVFA9FLm+ZJTUFB+V1g+IMhrGUpLupVuIV1DFiRXCTB3RxmnOWQ1HKtLWV3L3uevNBTULpHM0dZMv2gi1liK3ExgiUYlKMhHUxrHPiKXK6WqZmVUVTktOsaiocVKVQtY6ZMiK1iRL0ykPiXXCV3TUs/5i4FyFmlPzTVnnlFSrraOh+NphTU1otUllKbiLiQq8QXixolxGOnbqDipGl/IVKwviA1Oe8DVTZrUcCqm19VwFi2sJczph4/GEsl3FEm06y/+YjbgKsJmQ0dUSF1ryy9LnMUVCJEsSKSxjtIiG2RDdG22WIqpeipqs8ZUfE0+Q1VGHCgzNJkNVly3+MwRISIo6wl4emQkQrKRXDiYrs3Xm7svqm/BvKq+MYymMvhfiE63hxERjbJkdwjgmRV6KCuXyC6nOf2NlOqq/WFHpkXh+CIsEiEi0y6dMhES/Ngquz5dPlJftTakvDFKytK2Q6bI2ksRIpR7tuKuVfR06Rcqnpnrjp6q0itbB1LpRj4hbt3045lfStyuuqqddNp/rJa10ws1B07taO4SItuJpTqNyO5yJh5x8OdLxoahNPTizTKRMIi++L/zN3lG27EHGdwlquuGBxKVxdXdKRf7cSGaZs6grq5I1D6zL4kNPU1ayF3w8tMfMNvhxj6dssRooFBCLJK0xYOhK3aMdvUMYxt3F6sVKs4i5FcVMBws1HETGDtiMrRErY/2Iy2xwzUCWi4dE2lpkVsSkPl/lH+yckOrE9KSyEJRiKyHpHtj8w4SyzRX9gyWQjJcfKO7tEpd13UQ49WAmGxR4wkRDEXCQiRRGUbvSUbdvTgP4KTBIXNkNs5REhjGNtu0v6eksSCz+IiQR8NwlItvlu+aXVuwCShAagqelFu0StEpCNvUVsiK4rbflw9WFeRG5rTJcSuDKZlUID7gjx4hwDh/093Asdh6qMuJ8PhRpm8fdcxuoQl/04jx/wDf/wBIY7DN5OxNO5yEf+LuYrYLLMqoS3DL9qZ+b5fw4rpeKe5DfEl1eaXqlt+W3E5zYLi5uz6RNVHNqxgtUzq+IZH6RGV2IPVIqgiQMSFnhkvxI2/09W3bhDrzn+ymn9tRn4hbiZJwAWn0M3eX8oyw24BHUkxaiIoz05DtiRRul2+rzYekKCWJE4FlERAvKVu7uK6X+nDhHPUEhIx2kBFtl/qKXpjgoWRuRHr1FEUfCLUkVsSG3+WXTtl9IaR1RjxEBYS5CLJREu3qEiHcWJRlOxNKTDEQISEWHrERSld9Vw4BHTBpCfvaIjdNkRIdxD/LbggcgWoREWEAoAiK4S7fN+YsJIGWxWrUEdrKf+nbK23BhSN15TEi/wAwuqMox29Ix6pYFXp0o2jx0xXH7yURLp/KODyBYbpxE6hkBF4sKVvUMvux9RflLBVKZKTFrFktgkIkctpeXzEMZeXDlPFpXEQRK09TxBIe30/yjhInERSoWLKMhUZbbbbS7bcD/sAN/ELbSuZFKBjH7u5d10ery4KKKlkuMWSkREN1wyL6bhH1YZ1R0VjGNo2kV0RjES/N+bClxNiZSaIkJERMujb+bd9WFtGRw8Oo0ZaegRXSKNvy9ox+rDi1EAuKnIVFtKYyJYx9Xml9OOSeqQ3RuiTQK4pM83d+LDg6baeIkZL8T7sreq63yjH5fVhMqweR1QotZcNJRCPhgd1t0fmIri/pwPVKHgTiERIRXcEZany+Yt3dHpw997WF94BEyRRYMit7tvVH5sOOEZRJek4ljaRbfUPl/mx4vFTmA6pSyqCFriJYyHUiJS7i9RW3YeT92UqgECwRIiAeku2W662NstuFMKSSHh94RFEhIRFdtpfzfmw4zUAl26pMiKx6iKRCI+bDoXjyAyGXRbugAlIRhbplbaPb0iOOhIhEdIO3cIjb/KPl3XFhxchYJDKpYyUSlaQy2yHbKUsKFpAkpRNhDG9n3gj/AFERfixyrsdkM6WlTiKhuWPhxlIbrR8sd3VhxwaTJU4qAhtWoSIRLtEvlkXVgjxGqcP2tFZRYQkJSKX9jH+nCiV4ceBSIijqEwd10iLp2/NLb1Y9xFTIG4ViwVhptFfiaYjcQ2xL5urut7sJWojkOnMhImCRjay7d8xD9I4KrpCOmgRiwhkWpttt2l07cN8UE0SLjNS5XQIWFLy+ndjzb4nDKxIRGUfDFYxUJXEQyL5ZW/VtuLB2UoXp067KmqZULWlJLkQiTOnujHb8vaWB1yEhEmCJWxAWWpG23d2jK7EgIatQOrT6rKonVVPU6xLSnTG0mEO4hjIRkJEQx7RJcqwQocnDNqEeNfw4rQqorMk4OZQucJVvgkyoJFOSyLTkIy2xlGV0VVWZZGFYmqflKEFT0tVUJLOaf4gU3aJMYsWWlplKJSG4ZEyQ4KHPstbULJrqukqBjSuZUlJeiThKJDEdO4RkyQ+GRFtKJGI5Xpc5qKqh8cRp1lVUok5Ir0R00kURLcUlltIbvlwWW0HYmX8wcr1lZV0aWvflGWVS2VhcNFxRWIs+IGoWRDEhWIlp7mE4RERLGac8U9dxpeCF5ZUU9NTqW6op62oWtlMsh8NMVlFchIWEsbhtIiHHp/nDKaXIfiqWsylXHUGQk0iqiqtMhWzUdGVzGaYr7ikMiHGQ81eyXLQzReW8wVVHTRXVZxWDR/s7FyIRHTtL7yo1FyuitIl1DjR0uoWSHUVNK8Ty2v4f/kaVYqXESJumJMYUvw9vpK7CxonLSqorKfMONGf26gLLxCEunUGJbvNHHqblz2FZZlAPqOZskyXmHhTtJNWOXZlrJASWsidtkyI3akhG6I3XDptHyNyBXrY2qHmbLllosrF1bqgae5JaZFK1ZLESuEY2iXbjRnX1r0iDJXQWN5Hl32ceyfL83rAzSjqa3m7K1gJMy+iy8VtORCLKdkmCEpEJDEi1BEiGMSxbef8A2Q8rjVBRUVHW8qZkC21EM0yjSTWKFjllHilzdxJjES6S6SIh2vNPZzk+W6i6Ohrs+8Eo5lmlKyqc4lp+8YMSSwpFbH1YrvLPJaxyHK05YtQ0TMvc4XC6oJhVBWisdRK9QiIRIRJgyJbCiIjdE2sz5KaNelWtdmg8w5pyFzHyjTDSPNoNJzl8KbgWolgjdJJdpRIdu5fcODOTOcw5V5hFWcg3jlb+OnWgseLhbw93Ah4MEi3LLT4yH3lZbj0JnOTV/MOSZjy+njUG6ooOLG0LEOKu4o1KbR4LH3CHuFnu1IkUmO4/vH91Tyz2S0fPQ59RmvMPjciyqqzZfwjhKmcNGQ6i1CQibTIWFEBjt7RxbXqFsTZyVtO1bZVlx5Q9oKs/pqNPCu+Je7LlpXU06FuamsXTpkwdYbvGHUiX+ZEZFjeuTM4XmtdkNFTAec8M2/akvXSjEapYislkyWoJMHULpl5SkOPI/s/yDNKR9PTV1C0KzL6F3FdTw4RKlSbCIVsGUiWThJd20rRjuxvPJKKhGfZWysoamrGlInUqhkTagmOYRC4h+7HTYwVl6e7GHqqlicjXodpXkXbIqtnJOZfFMJlT8HmdZwoyqUuYVUttVEVkX8QhLw4sKIiRCMrcWzlbmmoodc/jjQ6mOlCjfmFVaLHRFaXDaQkREvaQ/KQ4nW8kUtMC1ZBljMg45fSMenK6R5aQ8dD3+4VxK2A2xKJFIrY4ghCqzGqzBL8r4IrkrKoITFmoTIruEikJD92OoIjEvNjMePkVq0SFc6uVn+RZxl9EmhZn2U051gJp6/gVY4gtJbKciFmoxkYkyIstGWMf54zQlZo2noM24ExuRjzNkmYC0mV9ZSsqGJqqfRj94y6KSkIlEekcatlvMZVDF51S0o5itjP1bmDakaddTQsJYjSk5hDqaZMKMY+GwhLbjOPbDy+nLGsosvdWZNSZVmPwfDLq2hWl1HQ1GjUCtYxEmETkuJZahCTJDGS8W0orLBK7NDFQSKX5gOXqFFCksvqqdZCQiVKQpLQYwRkUhYSxKO4ZWiUsQ7M0rqfJaOoKnCNUJOWK1iQycIkwrRj0+UtssZ9zDz1mjM6ZWLfVUuaUOatpq6iqqVctSWmTluER1AkXiLIZLlLxBIsT/LP62KhFbRpvh/hU1kXOJzIlbH5i+mJd2LJ0/pxvIC25yWqlqmURViVESluSSSExHTldLdtG7DlY1IMFNHRopqenYOooBIYkUbYiUf8AV9OB/hRpxcsCI2Odc9YlERl/DHzS/DLDiREBISiZSLwFiW4t35o/ViSV57qOOWHw5LWTlmMZC+UdTtu7S3YDYLFMK0guK3+IXUI/UPT5enBjtOo8Pi42lpkIqIdt1xStjHp3YD0iEYknSizYS4iO6Vo9tv8AqwcR+DsjhQVL4ZOI2EuMZdpdI9MiKOGWWrIT+8XuEWD4dwj/ADf3cWDCUKHEIj/llIhuIrtxeX6dstuByULRERXwIWLkQMTcV1pemJfTdg9sQWOEp1GtxnKWozxP6e3bhvSI4lIgL7whkMhKPd5REbv5sFJaUhYIiYl+LyiQ3XW29uAyJfwIkO0ijIUxlIpea60vw9uBU5WImqZoEsWVL6ctO4zYPvMpF7+n/p7uP/rjsSFXw4z4e+nLj9nWP/7P+7HYp6nhcucjW3nDmRhjqpHNqwZEJWiVQW31FEZf04hXKWHFhEJGTJEUuouryyujic5tk/mzmL/MHNKyK9SV3xDI7to9Rd3pxB1heIJAkTkyK5Ml5V+ru/04mn92Sqv9uBLCJrBqDEQEmDaPT0j6en+xw2Kh01iZJ2lKQyV5h+URKXb8pYTxV4gsjaMYycVxSjh4bCSsilppuujK7b8xbd2GZfEMTr/ECIkIoXbIhu0y7fNHd+bA6xGq8MRJRRXHcI+WXlGUo/NhNRUF92CxIhdFgk4rojuj5iGPT82G9WCSYBRWJXOBlxd3zRKP1YHicODL3iRLFDCZqWr0yKQ9vV3EP8uARBbfBIRMpalw2iPSIx7oy6rRwVUaaJJZ4XjbVlGNoyId3992I+ayWQmsJEIiMpDbaRRkO4Yl1flx6DiGOfIXETIEO44jL/UJW/SW7BBRCJSkKykwAWVwlG7yjK35ojuwGtsiK0dQiIlhLbb29Xq83mw8JD4MRIFlHTMekpCQ/L1beoceTxO2VjunUaX3ZXNMfqtH0kMfThxYiJFInCwSKRCMhtEZekhuHq+aWB5rFJT0ZFcQSIuq3dbukWFUtUSmJJBDrLiIsHcIjaUe24vwl3YDfc8VQynDSEnRCK7Y6PSQ926Ij/q7ccKikJCRCJMIRGNvlt/FgNLSAZEUhjuCUo3bhl3WjGPptw4TRaXhEmMiJkXfMXT8ol/tx4x7iETKS5LnJmnasSGPSPzS8pY7VIqWJbBkQjtJg9JD1XFL6fLhlcgIVkOkRXMI2bbSkXyj/LhWkRaJRC4S6pRItpfKMix7iB5BVOInp+ITSFkRCNpF+W6MbvN3YcdczTif3kvuRuK2RRul2/hwOQXFBLJSKMykXlIiLdul83mwrgZIQkSXcsfu5bukR/NL/wAscdtMgD2kOiRGwRtYRECxlIukh8uOWpgLigtAYxvG1du3ttj+HApNEBksiazyOuLyy9WOKOi4Q0w0yEiC66276rRHpttx6ssdiSCzEmDFY3D4aoxKPdu2x3eny4c4GvUsFjStEQj99ERjaRdVxf7sB1DRkRGQgIy1FEy7zEP5f6sPaqxIS4wUTGEJFdaJEUi9I2j83mHHkzyBFPSvRYWoDRtK3c6V0R/vaJYHECChFxxkQlGS5CQyKRD81uOZUEay8PSHbKVso/yiP+3DJGJMKS1iURERld2iPq6v6Rx6viEPC1ZEkhkYsIbBXbu+89P9ldghKhpdMqinM6eoIVlIbZC4bfMIxEYj3d0sB8YtkIxawfMUSIdol9Uv9txg0QhwqB1CVULGLEOcRRLpISGPVIhIfl6seT08gSWyGgy/Oa4aUHJpF0pMcUSktYkQrIoykyO0RIoiXmli7ZTlqcryhNLWU9WacwJKypmpiJMWTC1CkMSFcRIlkUYsWV1o4iaGlTl2VlWVWbJe5g0dOykYwrtMS0RiXhpFkpFuIu7DmbczVlLnGSjXkhAiTip1iwRFwr6WFdJLGFGI224ktbfxGrAVk+WprMyZmSlpy6ldVC4qMhZVM1Bp2DT0pStpx01sqCKMmMLpEbiajLKD/iGtrcmfmdJXZZSjkqGlR0TqDj8T4ZCOosqlhCLpEQkIkUelZY/RGhyRKyr6NWTUtQ5zKerZVCwa4hEiHWiVy9MViK7iIiiI3FixUeSZbzHQ1Q1DDplprCzBy6uIkOiN0RjaMS2jdt27cAt+BzJkROS0tHSZBQpoOW6NqRlR5ebaP4qrWsXCtZOHUFgudcwokuMrojiW4cKWhblnFmTZNzTnK3VzKSop6mqTRq3REnScwtSQ2iJR3CQxuk8qyR2cjVV6uCMtquGpbWixgsZtFl24RiWo5lsenbIt9SDKvIKugp6Z2VKe5NPWVJMS0qd60rLRSsbS8NMhYQxSJFbj1bcmyOleJXaUc4zNdLSJ+C1K3MtGjblHCQ5gxdOQuYxktT4bWJlOIiQsYK5WyHF1rvZ3RctZwjJKrMvi6sEroaOkWI6bnCkiiNOO2IkREW0Uj82ILJee8toeXOWeYMty2rVS8KGh/VtI1mo5ixiKB3FcUiIhEpW7ojLEzkHMT6DmyiMfiDVUceFSPBgtIeM9dhCI26YiNOVxFczisRGKyLHmf4PNpJbh7Dqr9RLNnxOZZyNUS7RHiVKl4iwVyEemQju8xFgMPZbSZbn2YZtVU4C6ny9zhiQiJMtjIiuEhESEi2yYMsbFSZxQcu8ipp6qmq81rq1g11XxZcdQ7UGO3ddpiIjaI8BGURlitZlmrnZ9nHBQ0NdUHRCHAKyXBNOKnS2xG8iIilulHdEcc+3RlkTXNjb5KebeZuTaOsqmcxUuQvDMKxMqz9ZVC2VOVy03MpYrHTLxFsKPSRSLtxLNyXLciosny/LaV7k0bE/q1JahaJXVS5LcRMEmLImS6tOMRGONL51y2trEpraQ6fMEnxJZEoyYOsX3moVpDIijqbZCMuocU7lutJ7viqgho65a2DUUxUpDFySFbF7R3XLF11pbunAtY08R6qXDk3JCo8np8vqKUMzTl6xoaemrapjKnRF0iYLP4kmLWzTIoiMR6Y4k6vLR5XbmtZmHHglaCL4kEpGoTULIhFLOBDFi2MJgkS7unaOLLRZBlBLpc3TxrV0eb1A8RLQdqU/GWswWCVywt6iGMtvTiH5lpain5mYOWiL1kv45jWiTCWRJ09ZLCZEl6Yst7vUWPEiYXkdDLLcSFdlbM5peYsw0eGXV2osSYVRIqhxFcyI7hHpu2jG3djM+f0I45mf6oQ5VaGXjSU+X1dQPwFV8FWnVxJhXC5JVBElnTduuxo2TUfHMQpsoPgjMFZutlOVVxGIuWSyWMRHayIkMrbhHEd7Ucgo/adXcApqVC6msyynOlrngVRTuJDmRkKyt8OUagS3FdIRHD6WleQuxcpPDPOnLlVyzWZvkdPQGqoy3Nxp01dDXLZTIpy1FsIaXcMi0x1GEOmVpDdi28mg6tpV6yXoYQ6ZLbtJcZFGW6MRkPTt3RHFn9qHK+SVfObs4PL0tz3jRrfX1fCKxqXNXTkNQ4YxYVR4jJCUbR7sRHxS1KWtSSUIrIiYK/vPN3XbflxrW2xYuMElVTQ2QdXAlpRUkmkJMFJ633y9Tw5eaPV/SQ4ZLwnENxR0yEJD1WiPqL+nCnWlqGI2ruHuFcRGP4Y4HEyVpraPBAiRXCslqttZ3eUYy/LiGN/YqxHPDOIgXBu1m7cMrfqKJFgfSWS2CUUfwyESt7bfUXbjmD4bBMoEQyjpy3FdIvTEZebdhujEQqE6tK3U1PEUYkO2Qy7rR/EWGBYjwjwEnMHpEWRUJXDEZfKRW/wC0iwyuliIrIhREdxbpSuL+USHzF04IZGJMD3SIZLIxjIiEo/yl8vdjuJOIRK4WJHwVtH7ztHzYdkuIMjazT/FYRiLhEpVEpL3bo9I2y/1YBcHuIVtFbXSiIPKIy83SVv4o7S3PDEyia2ndEZLLt2jHqK0i8tuOqFCpeo2QiJFbK7qEh+Yi+aOOWYOAeCwaAkK+PHjx+3iSTL3+/wD6EXUXD9/v/wC/HYdcyjWPD9aMcZcSLiHHhxHj6v8A8fvx2OyByLjzs3/7quYJXCOaVjhisRt+KZqfLLqxXxkpgkQ6RCRah6colEpF2+X5ixLc5NJvOHMC9jF5pWEPiEUSKqZGX5sQ9QQtc6Iid0fcRFEu2JdUv5ixK/nP9lNP7aihUUV3cSISFkwXtt7u0RjhwVEUWKmGoxjBEhkN235RjLDZNSriUSFrN0BKW0i7dtxfluwmo+HULBKChKS4kUSL0x7iKP1bsEp6MuImuWQ6ktQUkyMiIol/Ld/qwDTi5rGESzlERiOnEhuJY+Xu+nBlUXwpFL3vEriuIuq4vKN0erEWTRVpz0AEhYJPlLbEiZu9IyLbIcH4qdHkGF46xutJlyt3lER+Yvwj3YjRiUoCTWJ6Zbrhl1d2CKdpVFK5a9EZL0xKPaPUPlG0e2667CUis5Dpjqbi1ZSXIY/hEfzbcF8cjmDFgxS2apaSyZImx3SKTCl5i/N1Ybd934rC3RZFIjK24f5flwpMQYUdInMISJpMt22/31emOBxaVREhWsGWkuUtpFbd6pEX9WFL/ID/AIimESKcReTNpRUKRiPd09IiO7DjNQmLcNQ0GM8MVkRMUwiGI+qPy7iwyyQVFiwNm4RIYiwSiMi+a63t6sMi0fhSkI2iOoYrIdS6MvmZK3uGPVhvkGoUKiqhEdR4sEYkS4yiRW3Ru7vpwcWsDmEOuAiwhEfMJbSHukMvm6cR6TIGVDDSKoyIt13UV0eq3ujgr36BJSRcBEZfhESL022/7o4SxwpYj8RTxIbi0xHTEZEO7uG4vpES7cKJWqsiuMmJKREI+JHcX1fTdhkWjVlKQqFYlpiREWmN1pdsRu9RYUwxESWQqEWCJeJIhEun+YsFicODHWudpC5l2lGRdRF9VvqLCl/8vqAJRLxCkIxSUrvTHb/ccDmZCxgiJCsolHTKJXRG2Xp/u7B1O3Vo3RWBuqFitZEJMcN1pDG6XqkNxYLEVM8hTv4kBcpgy8AhtjLq9P8AV3Rw2QE1jB+I1WSiIldIf4f5vmlhtmmEkxmS9TT3bRK6PqLaQy6tw44ThqEK7ZFLxCGUt0fVt+XqLHp4w4vWLTFWtEhkk9wxkMRt+r5fVgpKpMSKi1RtYUl6kd0R3f3+UH4gVNEvDbKQy3DLy/Tg5alkUQiRLt1AEvBtjdHtEox/pHAMcDuFfiVT2agsGQvtuG0pfMVvpu6ccQTqCJrtos1AUsYiRFd/p7cKrK1dFSOqiKmUuIye2Xg9vl23W+XFVqvaxy7lbC/bCriGQxQJEKyjbGXbuLBJXY3jAE2Kvkxah1AVJ7CASEZbSGNo/wCn5flxPZWpj6pNK0qqkEmanxOiJKXEZFIf8sRH1SKQ3YxGo/SFo0CXwHL76zTJbImWnIhiMvNuu/ssL5I/SJOnzzj8dRFSLFNQvgvKeGo55CIxkRRIbiYREJXEvtkWHto72Xcn+qqVsdz1HleaUPMuV0dONc9UWJYzQEWCsoksZS6SLtukXTKWEjkdZTlXLy2qpR6SpCilLCisRIVlLRWshFhCuVw3YoHKefVPMGU8KjMs/wAt5j5e+FYtdXm+SlQkgyHxli8hkuoIpFoiRr0REhKW230KsgzGgqwRUZYrLGD8YdE/LWC5NOLGC5zOLiIhWwvDWIiIju3YzHoaudmLK7FZehMcvtYPNWdMoqzMqEarNtOqfbUDWElIsEmbRiVqyYIlGSxkMSLFo5Zp8lXS1BU9dmtSuooypyqTaXxdUOosvDGIlqMISiQ3FLtuxTaEl1WTsGooaPTqJfEad0lxEStGQjEVx0RjIru6Nky+vLK80qkrWqkJ1V8US4lHRX4bCjcVqxtkW4h6RxA0xPUf2LhmmaL/AFlotoVaa3aY0gSlqCwiKRSu1LR82mRXbcRfwuT5JUOqMxzrSqNP4dhMqNNVUWsRExg/diyTBWJW2sLcJYIrqRNPmi86rHIoxFY04vaJaVOwlyuERjqaY7hl8t2KaWZOomZgkazLKTUYtNCBFoiRF98xxEQ6gjqXMFm0V7RIceKef2WHnsf1mnKSqqnhT1eV5grQYjisk0PHTYMYxtElktY/5cY9WJnLeGVZjzBldGVdTPZltQnL6kPiBY6S41AiwtxMFa6cS7ikRRkQ4p1GK8sOh+Eqz41FZXFVP0aNdJTi4o26QrHUiLnsZUMix2kuV1uJ/lelLLaUs2MkBletUfDiwmaKWDtLxJM1CkRRiNu0bsNtad8dwUj5SaznTacqfJCRmYZf8LSxTU1giJLT4YkXTEhEWbe7zCWK3m5qq8w4kXihTuqqwCkRELFj4JFaMlsSTGEP+YQx24gk1Tm1GU09C4hy/wCDiVS9d0hESEtMpRKRCvT9QxLElnhk8slGnZdUCI1C0RISjuFY9USj6REvThUT3GdI6KSnxtU/MKelfNWm51V8aUeoikmMbhISkW78UsRdRki8t5ld8FUPHL82++YwiYulJmnTilYst0LWML/zC2yxMZTX0dVEhK0SJdpCLRHbqCReoZSLqEsNopcrzHJdKrHhUJp6hmpSVwjIVlFbkkv/AOmPVu3YJWOnr4hvsjrq2mSnL+aT4VRVRMYmkdVlULpxFjB8NhLWRCQyKRDtKMijLFw535YTmVHTNBzUJ1Bpy0l6nxCyYIivhHbdb2j82KKdc7l7ME1h01ZR5bSgxYUibhuWRFqFKIjGTJXDKRFEcXjKqyl5ly34JmZMbRsX8OLqISXLwxYJeUhlbHy4ZDRviJdWWclKZy7Sca7NqSiY3hUUNZVFSA/hUD701IrYxblrjuEojdbEhjIsV/OqfMlPytdGylzBdPUEyorqYSEaUol92RfdiJEwRXIhky7BWcc35tlHNGf8a0Y5dSnRvRQ1ihFNFUayUpamJSiTmCwpXRdG2OK1zhXUOS0+f8sZHmhU2cNeTMn9/Ea1tU6kZ8RrMZ+5kiiMYxHTGRdrcZnjIENzM/8Aa8rhzDWcvUc+NNVZVSDl1IKnyHTVEmSHqFessZWiJagjbjKBBlfwWzWucQp2kIrIh2y9PUX5o4u2bZsvNshzL4oTChJaaOjKmoyLUc1jCKnJYxYJRiTNoiIiIyldU66qpVJp10aSUtKR1qxyxWyqZIpEQjJaxX92v7wtxFIo4sSZ2O7EWsh0xIVhG4lyLbb4dvzEXzYUSBQKxQIxiKVxIh27ZF0iVxYIHUUTt3gkUSBdsur5tw/1Sw8LREhXw1FCthDYMumTBGP9+bu6G5cjgepD9qiF3g3TYRERdJEO0ZXFLHJUuMZJIhk6QyG6UYj839luw8KnG5YmTJCMSIBHdGUvpjL+nDdORU4lDV3DEJSEbYjd02/lwJ7MCXBC4vvGCI2Ml2iXq6f7twyRL4CTiJY6l3yiXifht8v4cEHrUri+HHiLBEYiQjbbIbbS83zYZ+KK0adequJEsTXEo9Pp7vlt7sHE5KeTA87UkMvF0yjF9wx6req3+7cCg4fhVkohJlpCeoRCJRl/TL1eoR5hiAuENPRZtmuIksiG20f8z+yw3VVrNGqI2BqfDlFktpXCQ/MUfqw5F/kDiflY9jUU7V1FIjjxHgEXCP2iIjHj+7hd3fZ/0x2EU+k0JZgPFvb7iXHiXVxGXDj9nG3h9t32Xfb7sdgcACwc6N1OZuZiYwo/rSuFhkvb+1Ml/TLAKQZIiGQFqRkHSUZFEvKMf9OJDnY1nzdzNFYFLNq75i+Idb+b5o4hxaJCuQrizT+96h+raRSL5cKvXnP9lVf7cDkSFIrPUL/y2bSIrvNaJFd5sOOIiYOmthkTLdMY3Rjtj2jL5vqDYV9njkxZLWUSEikW6XbL8tsscTV6dPFnxgjItTaJDtLb3EUce7KGDlTiTCJAwEVrJMf/ANX/AFfy2yJl0vhy0CYUhlpCyPV4f4rrcFVRsEL1gJMiRFHT6rv6flwGw/BEbZSuh1MJdxekdo4LkCdAaiUveSXRISXbKW23puIu7DO8WCZFawrjZuGPV835erbhS2kC2aC0gUhIrZae38UY/iwqnMTIfeIHoiWnHxJS27oytL6sMfscKe3Q1CvBNyyKQlGQ+Jt3bhH0/ThK9bRJj3NBhSl3RIfEGX0jLDNOXH4dLEanSUojEbfDEo27cJTplT6ah4ahL8HXKREQl80rhIpduOw6AMKqGsf8R4jZCzULSLaRCVsemI7cDriNQlgSV2+Vg7Zbtoy9PT5imCv4cWEuSYleSY2iUi9Mi/LgVdQJOqBMhaKyESivdK0rfNIRG7bbj2MVOXIKoRIxiAkcRtAWXLut/KRYKZVTYPvEgHU8NYxlHt6riIpfzFiPSRDbJZsJfiRXERtGX8v81uDmBqkSyIURYQ6BbSIRGQiXVESwE4ydzEkTKpeiWqS7tTSkIlHdHqkRW/LLdgwv+VEniw9QSESK0hLcUvKRCI/h8uI9hEQSl93EYx29PyxH5cECXhySK1CIkm5ZCPlH1biwXkcoYNP8RKMmiQxiJRIS3FIfTEcK1YrZMWagsESAnREWF5ukh7o/SOEpEiFhEIskQ6chujcIy7pXfThK2xEmDNtKsdOGncwZRl27u7tx2AAl2nrLp5cQEmeGMpF5S8pCMpF5o9WEruEhVIRIrZCJbvu5fNIvllHqw3VAwyYJlriRETBplld1bfw/N9KUxVXXQ1NxH0rG4iL/APdj82B/4nElPVHTMWoJm0iEStlKP1R+nzYFzTPqPlzLyrKgTMZEK0pjJxCPTKQ/ed3b3DdyfF8OJERCQ6eiMhIrSL5R6e7y488e2fnRmf58lKGM+DpxIVkLJCQ/5lo9vT5pW4u0dHqtsxJqroor3gjM+5qzLnrOxKvcw0xYSxYwiSIx2iPTLu6vNLDMF0C2E0i1CLRJQ7hiPb6bY/VujjsjynVp6dwL3DqQFYxWOpES+UpS/D1YKZpqYvV0tOI9MpFtFY/NIo9peXH0GKrxU+fh2fkxG1CuKlkI7i8MRePikQx6doxGO3zenESQsBYrqFxIV6dpRGVxWx2kP924leKWsP3cR4MAQ4cSbxHUKOpGPp47pfMV2AHe4/e4/cTLr9MiH5pbpFIvl24NSZ/9SX5Y554cs01KDafLXgVYNWbNKVaMR0xFbilwXHht8xXe7HsH2Y55lfPnwbKeszarXSiujYQU4rIRKLlk4l2kxdzIrtiUY7seI+DRoq4fjT4/Ct1qd7hHUZx4EJCTo/KJd1ssaX7LedX8t5pQVFZl1RzFl6a746rT8bxT9grigWVEZLQWpEiL+HtjLEGu0q3V7r3LdFqmrbFux7ZpTYbKWsF1PV5el2p8YqsISWtjCHwSEfEImETLoiPmlLExR1Q5TUJXRpCuY6oFcqlgxiUikQ7WDKPqjulbiq8g5s7mHl1ebDT6VQmnSLKklizW1F26ZCMWCIxGQxG7t3WaorSLLaMjFGXL0y1qQUkQrEhtTEe20rS6u7HwLbq2DQfXxyjIjarNKji6qy8+YqNFZS1iahmZPYLiHU1HPiI/d2rK4iiIjK3biPy+oZX5azOFEA12ba1DRkylSyrp1rSOouSyKQlFLJDaSyujFcpCn0chqmCEq4aclp0KxzGabCTF4sXEhHTSRCI3EUpbZFgfIaBeeClgFxyyqKs06FPwK5JImXClf3bEkSxjK4dNg9I4cuKwCw5SoIs2pa4uGcZKx1C7KyptQZS1iL4pbLhZtIRIriEunFu5FOhr6Wqo6inR42oyo0BFmnUdRRER1Ikwil1SxU8vpcvGlo3ZbbVVVOuvp6w8pXT01csqhxCMhEViwmCwi6SkJRuutGX1CaOoocvk8adNRVCKSTJxD/zBCJXSGREIiJWiMR6cBZ0bocpMfrejbmnFYyOn+HGsWgyEiiLtO6Mo6ZXEJFLbbie5kjmVZrKql/FVHw5QQ6JCVor0yG3UjIoj0iW3FF5JzRjeX6HNDyulJNVXOp3UwU5LGjYSyItaMSkwhYWoQ2lEbuorhm+U811H6rewq5ZCyuTpMWLqUk1BCNwxlctibdt0u3Hm3yPV/iXalrWZ1l+VuQlD6payFiVSIqeQlGQxlcMiIf6sC11GmoqazKsvqH1Fd7l6LliRC1eoIksS7Sjt80t12G6PmgcrEs041GYPz6ltJKCW4qoicNOxhD/4OoRF5UkUcB5lnOb09OmoNimrTQjlsSEicNQJMIiYsvDYQjEhiJERdu3HmMt2Cy2JCo5gKqY7L0VFOAkLBTWoqmEXhiPTdqSIRXqDKIlt7ZupreOaUNfllbSm6pAmZdXZcIyIhaJC4RYJdpDtutIZYwLOOYafPs8qOX6hb6kqijEqij5bSwqijIStYNOJE+Wo4vEWtYrEhEpSlh/2j83Zh7Tcmrx41tTT1lDSfHnmuXrd8XTuYS/1cuh2rYwtFhOu0Y6lwlditaWyXMmm5S4VtfR5hzZR8783LouXquj5efmz28z1Y8V5JUFx+H1GLTxIWaxESVlaS9K0WEWMjzD2s0X/AAW1FBmeTLplZpVU9fUrybWoH5YReDla11yVlTr+7W7wxuSIiVxRD585qo6bk2uznI6+v4ZFkvMdZy6kuOZjXFmWXkz9nF0Supqd1UwViOptG7w8eeqX2iUVDz/kOfCFfmyKNa6OsyTMKUfhn0axLgVAsS4s8JwkXEiZ92RSu3Y36KIb+zKtfrsWDmb27V365rF0+T5V8RIVjc4RHTERjtHaO4pSK3bHDeQ+2GuBwrzyloVLjH4uiFi9Pqlp9Qxj/qxlvLOXOy2jpxqh4ay0rZqCIkK9sSL1FbLy9WLE5Ggsitt3aRSkse26O6304tbS1Y7CVuty3Y3pKBIVkGm9JeIsrosHcMS+ov8AdhyhiBWeKRCIiMiiUdvpxkvLOfV2Riz4VzEU5MZVMW8dSmKQ3FHp8sS240Tlvm2lzYh+KL4FjJXSiu2MiHb3R/NHGTbp8ORrV2eoTA0o6gpITfK4hiUSjLp8xF+HCYDcOn92sdQSEreou7qwQwNLRL7AWIkI9UfNLyjGP9OGxp2cBZARVpiMhMhIRKMo9PTL5vmxnf6lALUKEk1AtqFqWKyIiMil0kQrER3S29PdHAbFQqokNzCKLLpCyOnLyxEYxwdc1g8R8VaRXphultGJdRbpF6Rwz8QxWp4ZoFg6zJkN3avdcMhjLFG2K4gAZExUSUwzWOnHpiwtpea2OElT8OJDBa5XLg3UG2UVyLyj/d2DHSBgkSReI3CDSEpDaRW9MiH6fpwK4xOnYRLEZawkRxkXdH8uDUEVlnCrYvj8Ez4fhwEeEHD7ihG33/8Afux2I+s8AgEX/Ct4cPczjcXv49vu/wAI/u93/fjsHiLyLVzcK285cxalxFnGYCRRtjrMEvUXT/Y4jxHVYtJbVlIVGQ6co7h+mIl+XB3OlvOHM0x//mlcVy5CRfEMiPl7vl6sA05kof8APGIkSo3FGNxeovqG7y4Xb5t/ZXT+2o2UtFkyJCx3NWXaPT6R/NhSx8VJDpokQlFcbbZD8sbvl6iHCitSTI+MJRJunHU9NtxEVtxeUrcJoz/aFy02lqSI1JIhXLcI9XSMf9Nw/EMDY0iYuAkioYKyEtTdIoiPVHqK7tHzYHMhEhItTRZ92DSG6W35iuL+qWDHN+HWK2yG0ZeHtHqKXVHb9WI8gH7to6TCtcS1xEhjcXbEdo7fLg/icJYGkLNyllIZEUrSiUvSRD+EcD6pcaFk18HiS2RUshkV12224o/04KWEEuqBIdYRtJg2jaNpfLH6iwCtS+K4qEaZe1cV3SujLzRu9WCXfEViGLAQXp3Em7W07ZFHxCGXmj8ssKpTktwyZERuuFkuqRd1sfm7cB0pfDiyMZFGIPXK64h/mK3b8trlO0ULXArfT94I7fmKJS9Mu4SbLcQB5wjosERmwiiUmEMS05CUu0RGOI+qaxUnEMWFopEZWiUbR29t0vMMfKcQaTBScjYS5F4d34tsiiPy4DWWqwXERGv7smiNxRK4h+a307duF4/IPfcMo/eLV3MDw4r1ytFkojb0jItvzdUsEU5rJMVa10REgduHpH6vy92I2nMTqKgSSShZIYgJSlaRR8tsfVt7sTEmU5EMYagxLw5REhjaI9o9UtxYXMcjhvwzksyJ61iJakojuLuukX9xw8unYhlPIRUyJCQ7o90e7aI/KWB1iuREgvDiJJ8stol8t13dh5DxUJOBajISIh8Mfll/MOCADkiRskcRSRRIVskJdRXfh+rzFgco09GyfuEiLUYaytG3b6o+rtHqLDy7SEUMXISWUpEPVbEvMV2E2nT3EwFjK7Tu/N/ELHkzyOGyVquIi1FRYPhC4ZbR07Y7hESuH80SwkJHqL0SIojZqCPV4f8AMRfzYeXS/EEzVEQizT+5jaVpdPVIRHbaOIfmDmOl5ay8swq2ArWt0upxdUfSMR6RGX0iuVjYqezKovI7mvm+h5Ly8nVPBrmLERp0mQ+JdG660ZXF9N23Hl6qlX871QtKTHAROJm4+oi80iu/9duLvmnxHO8qyqqCa5zIj4fhJKQ7dtojbbgGq5VEM9p69BxeIjxHgRCUuoY9vzW3Dj6TSrFSnz+slrp49iPyHK/1dlQslOoiUQlIhHdEe2Q9t31YZqGlwcRFtYI+Ixwyuu1JXbhtj0yiWJTOmjTilKiiwSWS1iIjp9u4bY9Rf7sR4qS0kk3RBZEsYpEZCwht6u6XVKPmtGjIilfjALR0q3j+zrAJDazWEdNnT5bh7sFVFE7RS5QkomfdlqDFYxtGPcI4KpaDXYMxEVkJLYQ+XpjujIZf3HAedab6pdPTL1XMIkkoliIl3EXbtH/Ttx2R0rspX6msAD4L4ZeIrQyXA6qQrFfSJJ/cUbv5seivZJ+h5mHOqMiz3nSnrsuRzHUrXl9Exmm99GviJ1VUdklhp8BFfCO5g9P2cdF/Qd/Qdd7Wc9yznnnGiTVckoqtWnoSbAcyaPAvHjG5ExEY26m7bu99cqcvcOaM3zbm9lNo0Dx+AyRZrgXClD7CeI8OlxjIfLGMZXZmt1jKuFRRotOsvvaYpm3Joq1GVFOlouWmnGjaUV6IiIrWKytjHw5dsfLij5xTkrmAmUtZS0xVAsYTSrHRJjJSIiESjKRETBEiHduLHoLnDJKqsKo4AkPihYV0ZCO7y9I7R6i292M5zDk11OLCXTip0RZ8Su6Pml0xG67qKWPjZ3yyk+rmIhehnuWtXS1K6o9CpWK3DmWZMdGrFcRFa5R8bqGXhkNvSWEOyhL8jyqiql8csRRUqiGoLMuJG0eKyJyhZIuKyEacVkRSkLLSIpDiVZy5VUTKeoo5U1UJDtiI9o7enqIY3YjarK6caOncAsUynofgVyEViwRlp6xdI2sl/Vgl68QSHKlZW5fnUsyRlTmDSlSktxVDRikWPHqESJZCIjEYyHdEsSGW83jk3NTKijZ+rqxLnCsVJYyLGCLGEtYx1P2eMdwxEhG7GSe1H285Ry06gy7Jc0ICXmaayrrFGTqjiDEcNTTEksXF3/iFEhIYjGWM65d9s2W5flVbS/qGlT8blx0/HKArGjwBhMFyQpSL3lTiMSulxIZCMhlHGouie1eRC+pRWxPWvM1NxyrNjTlGq+hzVFLlVXldK8aeoywlpcQ19OwiIfBiJEsRIiF7iGUbaPlHt1yYvhclp89y5o1Warp6h1JVMp0jwcwnVzKVgrJLtG0iiLGEVWRDdjzfz17Xs6zvmrOPdlOVIzZ2pqZgVQ5zqjxBIiXtuYQ9QyKPSMsQXMfMfNvOmZU+YZ7zNmGZ10SEX6xMUK+pYrK0ZdojuKUcaNWh47OQ26qWbgejKz9IWkRkvOb6HLcvLmGkpK2qKnyymcWmomJGlqpNZxBn3hOYI/hiUsn539rreauYOKckPhy3lVEQpBvDN2sqq3VXJ3FritLWYxhCK1rFemMRldiiZe/Nain40tRUm1Ig4KX4fjoismCvUZ4Y2jFYrIR3DaWD8vyFh6NLTU4/FFEaeQiwVstIvmEZfVipaaq/YVNtlhaMwqgblWatqKN9OjNalXDOaxeafEV2a8eHGYo1FiJQYxayLUtElEQyKMbrT+1DN6XkbME1ubVI19YmjpaOdUxycvp0O1HFSrZaMhFNLqSIiiyQjuLNKrjS5dmCaWlIVUuXsYstAfDKo07tu7RIrfNIhlLEOyqdncqWiXwrKgR0/DIopHqEpdPVHzYP04fyDh4gs3PvtfzbmqizSgzPMMzzRucCujrirtMkAlLCJfw8bU6ZCsvNHtlKo0eXMBLl1CSpnMLxFgV133glG6IkI2+YfNiayvleHFlQ0hUshL+HG3pG3pLd8uJD9XCphLAosdItMbSKJFHy3EP4cNVlVdlFYM87sRsBQTpi2RbRasojHdt22j9X1YbGiZVOYIDtYwtEdwltiRbSt/F9WLNlOWraJJp2fFiSRYwtso7o9v8ATizZbyaTXLKvHgpenL7y4hl8vaMu7btwpr4UpWpp7lRyzK6WqpRT8K9up9y1BbiEREeq0erBzDX8QwYs1BWK0k0dMnCO3U8xEPbtG7dgrmJVKqKxIVLFmnMGeGJeURut224VS5XWZiVGtCaZDCJjNdiXRpxl4kRG3qEojuLA57wOWMRXLvMLuX3M+FS+poYscVIS9wiV1pbSl09tvlxo2U1lLmNLrB9yxMWEAyIY/fyL1W+nGd5TQU9Znjsnp8vqqSsTVOSIyGJD+KJRul5u7GiUfKtVldyWFGsiPjltt2kzaUd0iHGdqMF/semTDJaxVTClEikRRTER1LWFEfptj1YSQrpasWGTlENxeGUhkPl3RHb+HqwRUCyiql07R0iHTIhIo9VvlISIZduGVtLUEbGjGJEwpEX4Rldd6Rl04ky2HDa2+MtalijT0RiPiCRRG4h9JSLpkWI1jfBSxYx1BlDTESG60Sl5ZFd1d2DGRVwqP4os+7ZLdGMil82263tlgdytKS2CJlEhKMpbi+oum3zYbDADeVObSMqdGn41k+IlYtPuAY28PE48eP2/v/f/AI47DdOhgEwOK+DuIl7oATS4B/68OPD9/wC793+GOw71JPMSa5yIh505qIWEYrzquKRCUV/tDJFd5berdgXSJRDMhj4fyxH8QiJfLiQ5mKHO2eEJcfEzjMCTEbRjVOt7ukixFkbh2CTSKNwDKUSj+Ivw3bcLtjnJTT+3B1UAlwFMRNhCMVkURj5R6oxG0iwmQvYtyNQfE2q7o7SH6iL1d2HGCIb+JtERkP8ADYyNpF5iIsD1FalXBZP043EwlrltGRRj9Pyy6Sx4NAWGLSSJCHSX3xakpW3dPV3R3YSOibBYOkQrHRLUkJCMu7qkRSIe0fThVY1ilpIWfeMK6IlGJXR7ukerd5hwG6qp6hI6pGodQZHp7SIZW+UR6rt3dg/TYHIVAqehEmsHUWsSItTaO4rtt35ZWjdjhFbyYk2cCkRCJSiLu4hH5hG3bdhPxRHTsmvip0iFgjERl8vSIyKW6RYT8U4iJYiwWRlctchtt7bbSkI2y3dODOHCaVOknPYoHLKLBHaPcQkX0+m4e7HJaIJFjZDaxcYxEe4S+Xt23dxYbmz4cYDt0yWLI9xaY3CXmLttHHJqtBS1hqCkRiJSiRCRFESEfMXzYaq5KJCCp18V6yHKuYJTFkdOK+ryiJS6vmwLTlBifEUeoIsHxiGQjIR8pDbL5RLqjgxbSpREiJ/hkyUhkJdxW3XF0/THArnxGnEyJSyEh6Y7ikVvTuEY9I+YsBt8ThlZEorBI1iTBGZETCkXSXmK67EwsF0rhisTizb0iI+nuK7EbWGQyqChJkhIZXEUburpEYjggmubTsFMh8QYiJRGMY2+kZfN5sLddz3xCHGP3nTIZFK0rokW7dEoxttw9pEaCWfVIoSkUZbY93SMo4HhGoSKpahRiJDaVvhjHaQjG78WCFtY1VOKCZUkxm1ol09v5i6bflx2J4FapD4ktARkJEJEIiXbu6en5Y45YCbRER0nSjpWyG3aXp/mwytQqXqARGUREWv6RGX3herd5fKWHBkZMARIxiRRIbiEbZR8xFEfSXbLE+7HCaitpaCn1qggRTjEZvGN1oiJS6fV/LjzVzpz7Xcy5gt7q3i1IkOkpw+GsbhEo90hGQ/y40/2ncxjUSysGEC6cZVBoISXuuiQ+r1XW4weryutzHmFdCZuWyoYQCI28AD+IMSKNo+/aWNzRVLEZOYmvtbfFTTspbUDSjUV9PxUlLBXGRCUSK0S6pFH5hGW3CiaOoUHCDGSKSiuG7xPqKP09uOW0tOlSDBJaxktXSURG5l1xaYlu/CWGXENBlo1ALqRXIdHVGOp1CRD6SGRd0eosVtAC+APmSvDp5u1SIiXaOpd1flL04jV0dRn1V4rPElJICNu24hGPaMf6SxMJ1s2csaUXFUM3MKQ9Vo+ru6uksL5kzJWQoTSUauD6hnHjTU6eHH3M+3j7hEffcV0iIvTjyBePyYCzDW/WNPQ5bSMqszqy4JoqcOI3mPD3R/6cY+//C2WPZX6Iv6Cpc4tTmPNKiflSGpZmdTwO6sPTlxpEkP8MS4jqEO6XEbrsH/ob/oVV3xxZ5zXwNPMdTwIatfvl+rKctyuH/jMISEu0ZDj6TZTlmX8t5MmnpwVSUNOEortEfdcXH/++My3VS7Yr2g8aIrX8lY5g5Wp2ZJTcl5PTjl9BWL0qwqa0kUW0hGJCQkwZLEuG24unFtTk6KGiXSUiFppVKFKUiIiACPD3CA8P8OHutx+5XTfY2sbwlU1XET4+8uPuWPutEeBbf8Ar7u4ixJ1CiYriIe5RxtOMvdhG2fIjl23KPnOS07FkJKEJERENu0bixVMw5Nj8R4ZabCFkViMh27S/vbjUspy2po08BqHKezjw95EK4j78JrEpUsmNhEiGXVLETafKNzVr1zJxPNPMns3p6OndXVjRy9KUkx2sMRWI9xfNG2OPD/6SHtcrMxz2p5X5YCnVlytQa06yjGoY0tOXiLKURjGNOQyIrmRtXjf/wBLP9I59Zn1dyPya6nqM2oWENdWK48CVlThOIr4F922tu98SLTTuiTNvk7LeX0opR02LqR8SNxCTh3DKVxERSIi3dXlw6miups2NL1GuUzPjlOZcGE6qqj/AFsVrCDwycQrtEtO20Rj5fThtPLTBktrPGIViTX2sEhG3dcJCMh+ry41xeQw41AxJ6XMG4d3+mREWFNyhKlskL9QVl1SGMiltuEiK0flji/6rriTTpI7mL0tAVVzBUMByhTTpFayMhKJdI/KRS9V3TixDSrrHFoUtokJU4WsjukJEW0pXfi6Y4MW/wCC5s5kp2i0hXmDPiiYK5EIxtGNpCW2Q3XW7sHVz1tqiW1PwwiW9ZSJdo6mmXbLw/8AViqW67ilrVYIdmWlT1hEohasnEsROnGTLpfVLutLd6pTPM+X7PMhpSElfr7MraMLSJaep11wyG4ekiKWDOXadLRrq7MqxtHT0cmMgQxWwRuWJdRFHT7pFbdheRcojzbmr89zJfAm1ZSYHHjbSr/h049opXbb1d23E+cfL2Gen/EzzLcrzjmX4enp0tVTyYK/DFktxCW7qLu+oRxqWT8m0/LOTrYPuewViRaixt7i+a1Yli8Dl1Lk1HTpoVjR+IQiAkVpeYeod27u9OIfNDGnp2WtelhCsRNlq5dxF/8AhJbt3mxG2qZ22XsMTTqnJim5tVE7ME09FWaRMpxL4lYx0xErSEi7do4Kynk92bMITKrpiSQsFoJIiWJXMH1DEo7oy+bEly7khZlmBVTZNX8OMbvDItsll+KONS18v5XoUpewGuczTXpukTBjEvlKP0iXaWOe/ZcF7jlr3ndhuj5SpcmoRKjWIFprZpmu4ZXWl0iNpFLqK2WK3zjzMPK9Owi9wkLh+7SMhKNojdcXUP09QiNkHNHVhMKpYNS5hDKJSFkd0S7ZFHbjP+ZqLMud86pclpViFKNQLHMWwWFbaTBj07lx3FG0duIqdpfKwc8ceJV+S1VlaSc4Gn1agSJdGha/CWOpaI/VIiLpxaF5Dz1zHp0uUL1RcS4wWQk5ctpbZCX5fKWNQ5V9n2U5DTjTmVo1GmwhcJCRCNxERfT83zYOzrn4eV3UdPldOihqlrJhVMY6PSPh9oj/AC4ofVbzwgFatu5G8l8jZL7L8vFjKiqzHNiWSaj4nTYREW2O6Q2kO2Ud2JanzwsySyoFZKYTCYQiMY7RL80R3W3YpuT8vura4XNqBobV6JMcRaI6YjuKXml9RRK7FuIaGno3MBeqkouWQMKQl1D9RS+bEFu7Nkw+IVV2UiXKo85y9aa1w0lYKSFbIy0WCNsiG4h6dvV6ixVXCxREsxOmqpRIWJ8MS6rR3CIl5dw4t2ZVFLlGV1Vca/iahKSYIM/iFKIiRFulGXy/VSabN2cx0tHmz/2kqiQuaMvEJdvzEVv0yt6WIAw8Sia4liwrdMlwEWEMtoj6Ru7ZEXVgNxDJYtEiY77lbLRZES3Xeoi9I4cENJbCPTbIephFL8W3aO7pwy/xapYkSzEZMd5V7SL02xlLp6rsVriooFpKekzCmWipUTwRw94cQEz93Et3DjD93H3jx+zj9uOx+reOiE6r4EPdw9zEMABaUBlw+z98dvvx2HdDix86R/435oTqAH/a1YRD2/tBFqF6RG0h2l0ldiBc3XHTfbIpWiRRt+q0ZYnObgYjnjmAjk1f64rCvG7/AJpm6XmH6RHpxBpUwxG7iSy7REi3dJW9Qx9OAt85KK/24G4FwEliII2jq3EI27Yl5e35sMraJU6SPUkMdE2pK4ijH+Yi9WFR+IJhCTCYUtEhIfE+XqkVoj6txYZcSYpImL1BIZEQxErR1C9N0R9OOVQwcSt0/h02xIRWURK4ojdtkUrfLhngQqGnEUiQkQkLvEkwbil3XFLbjq98VpIllpyIhnEosldaPaP4pY6oD31klxpnREtPWISXb5bRIREcMx5AeI38QVYK9XisllcT+li90vmK3+ykQugXp6NQRkIlqF5fNHtEitLy92BRqHGRCAkBMKOmWn4ZXdtsRHUt83SMcEOQKhFJ0oGyQiKmMiRdQj6txYaAKqKXRFi2koGRLWIy8Mdsol09vzd2OFUXLIiGTCZuEhFcvmt01luuu8xFhstRyfu7Y7JSGJEW7ukV0pYIqDJSyqFLa8bun7y7b3SIu3p9OE5YgjKVfs6yElgRREVDKJR2ju7bo9xDLdEXBNNURCJL00rERErpCI2/1EN0vLtw4VPbbO4iYJCyIkNwlHuEitH5o4U4dJa7vBEilttKV3T5oy9OAmQhmZCtLGrBosEhEStJi+mI+aP+0cN1Sk6bEmXHTIRHSAS23ebcW35e2WHk6wJYJMFCyGRCst0RlLzCPpjd3DhwVEoRIGRSshiZxkVsSGW0RESH5set4gycv7oSaKYjuKJCRDGJR6S/y/y4lruKRHRALSItIiKNtxRLtEREY9vUUsRtGohIrTEojHTuaUrhGP1EX8uDkmT6cZMB5O09MWENxfmiRXenyywltwlFFSiOmMVIcIkXaXyyttHp82I3mTOafJsrqosWdQxfgoEZbh6fMO7E0JMcQjFxWy0pSIrhl5bij/d2Mr5yzlmZZp8KTHto6cSiIEPiEReJt6i2+Xpx7RVFjC7ZxUrdY0R1KwBA3SWQsISYW3aQ7S3FbbtuwHy+oqzKaOoBIlIZJIl3CUhESItxCztw3neXVGYZc1B+BVGWiTLRiMfEEi2+X6d12JXL+LgNtFwoeNPTU2ovgLSGIxGI7S6bY+Yixvr0XiZHk4WNHTiOsadKjSRM1LhItv0kREPlju24hSBmb1gsMUK1JDHqEbRYwhl3CIyHp9WFVlQsahaSZAklqaZRiJR2lKPTL6vlxKZPRV1LT09dRUq8wrHMWmnpGMERYu0REiLpj4hXD1ERDjpnFcmOj/Iw/mdQHKyqOjaoq7NaxrFLoqZZE57CtKIj2kUREfSOPbH6En6AOdZXnS/aX7VKMKTOTXLKsjbw4GWXEXD3a7B+0RbH3wEpaepwLeNt2/QS/RaXyW1vOnMKQr+bKqI/EM4f8umNqx+q7utLpjj3Am1cbfDKIjHGXOq36KI1E4NjALk+UUeS0i1UieCuHDjHuIvmwPmVSTK+gywF8GA+Taj3xsUPDh9kfMRCP1YkCMF8SPjbx6pDtwFkoHUPq69o8RJxaa5buCR+wfqKRfNiaGiWJJ37sS/uICGPHiV10ix32/v4T+33FH/phfDjLhH3duG3mQEMB4kZf4xxXM+8Cj8IjH90S95fu/648N/phfpcVKMxzL2aezjMmUmbU3vpuYebKa39UWjKjpCj7iqyEokwfuRL7PE+7G/S6/TPqa+qzL2fey3NOKDWLKfPucKFkSRGPAqWgYJcfHuLgTo8RT7ijJn3fjfKctTkyaWnoFjSUqSJaUCNokQiXq23F1XY7wj8mjpdLLzk/YeyfJqfJsrTR0q1gkV6aabUYQyIRIvUUY3bv5jqWqKqpxLTBQxER0CtGUbpd0dvm/CKx61MEQWtriJemIs2jdp29Mrv5o4OWqo1E6Yo8TTZoEwRIrrbh9RF83THELt7sb6wsEkFORETAWtXiLIhJMYlGJemNpeourCWATSERLgrUWRSBZETIkRD09NxF/LhRUq7Vj+0+Gser5fNIikI/wBycp1DVSiIkMSLSB0pERd3q+odo9WJpsCM5rOQ86o6rMKjJV0NW6qYThVUsK0itXu8t0ZYqub1XMWQKZT5hyTnOiyP7Qk9cWeJt1BHuHqu7sb9R0BNTYKOopsYQky0SZ6ekR83qtTVSFbJEgmRZICKQ+Yrtvbtu8xYrXWdOsbkzUdeMlB5doXZ7Tjl9dlNZli/iFuql1gCXxGmUlrEh6dQRLzRHpljRoLyinZb94RDYu0o/wCofwl04j6fK10pLOgqAoSk5jFEwnKlG4olcMe4S/0i1CswVqfELXTEQiUUSJYlt6vLEbsSvbLt+B6rCjbswd8YWZFx1y0SXpKZaQl290pR+UY92AajKyzzOCZUS043QulIriiPbtl5cSRUbDYtNKK6NZDcRkJEtYjbEe4biLzYmMvoqWl2U4qYIrJhLlIiZ93u6txf0jjzPbrB2wZltF8LSy09qyJcVjISjGIjtK0Y9uKOnNKrm/niuqrQyPLWfD04/DiJOqCEZEXUWncPzD5pSPOfM68kySszHSp3cKelYS18WWtjtXESuIiu/wBOIrkfIV5DyjQrdUIbWVRDXV1TIhEiZuK3qKNvd5RKWHpHCX95Blt2xLMasweuoy+iY1FQQxZVmIxpxKMREi3ENxSxcuV+X6PJnF8Okvh1yZpSjIi2kV3lIvTu23QPLLaVoksnKEmSJmqQsIh/iMl2kUR+bFd9pHtXTyqIiunZeTBEVrIpDuZG3qiIiW31EOJZhrZxG7wvJjTs7PNsySNPlIso1ktbGPIhHUGVseqRbo7ht2iWIGn5fynlBNPOsXWOHp1CtGUoyl6Yj5SxmmUfpEczZhQArh7PHZmJthwYSmCMveJERdJRGN3cWLPlXPXNOdI4v4+w81sNchbUZoNKIDKUi1C8GIy9JFdtwUaZ18pF+tHsWgW1nNFUtYE4UrYzTatfSURtHqkURwcwSo6UaM6clMKTqiNxEQyj3enB2SvzJvGnTWcn8eXHCUdN2YU9QQjp9QrLd1F6u0iHFW9oHMysiy000KAPmSv48Kagy4OEqh/GXER4ivpEfeJEX+nC8XZ8D3fjuZt7aufl8w5wXLeV1xjRpJK6qpY4ZagxEoxtiJFtLuukWLMvlxmQ8u5fQtToOpykwSlawol+Ed3TIsC8i+yxPLwszzmEhq6gvGLUpyJci2xEbpEVw/hwVS5szNsvXmQrUI1FURLjLxFiwo9W4iutG26NuNC2V6QnsJqhpnJgWrL4USYZCDFjqEorrpDplH0xL6cJGnGnqFioSLREoqluKNv9XbHEoNKlQiuIvqF/5QyJn+YXpHaI/wDh9UcR8Hacoqtiv4kRLcJeJH0jbttLzYX5QOmAEmJqOHBhZcqv47fc+qWBB1e/q3S9/wDh+6Xuvx2IjnSrTl7acXm/g05FxKmiI9NvDh7uO393/wA+PH/5cOxQqxsIzLjzs3/7tuZksFYiOcV2oZdIlVMkXyiI/Viv1FQl1KTCgvWEdMAIiFZbvvN0RGJF2kXpHExzw0Q9oXMDJF/+WK5emDB2jVMu9RFEY+nuxCuNihJZSUsRuNpCVsrpdxEUuq3zEOPLfNv7LK54QFVVUPw1mi3xCibSiWpdp+mMSIvTIo9Q9YekSRUsgtEkqaJSYXSJdu2XzR24VWAwSIRHSqEiXhfECJFG4pFuXtEZeW7AdYS6UbbCFZLYA2jG75RIRiP9xwVe3udMkbUVEkpYgltXIWbbnRKQykVvcXUWEpLSqNPiLDdHUIlD98XaJR2yt2+by4erBFqyS2QU+tElFFZCUekfLGPmlgdbxp5VRCsyJYrYZOWIiJSEhIrYiIkXbuHFkrt4gAbKpYU9Qzwf+XIigUiiNxEXSI6hafb0+bB1Q3+GohtXqDIWEMYxJlt0doy83dgUY6ZF8QxSxuFbbSG2IiRdNt3qwlIi0ackF8WsmLYMmERMEfu/u4j3F8u7HoMhCar4Qli1mgsRYxw6ZEUuohl/lx/NiQ+I9y2E2l4KYsrlKGWnGPduiPzYj2OKTICZ23CRRJnVd5iK6Pl+kqnL9nqKcGTctZCINKQxEv4hD3R+kerCZTIFWJIScQpHU+8EREXr3Wl9XcRYVqlFJLX4i7l6o3RuEfmKMo9vlwHqlpC5Qv00lbJ1o2yIox7rR9UsOTKl4EILINMSEiFhFbuLu6bZd1siwrEYKS0gWQkSW6xREFLjdcQxId2oyQ+kbYxw9ShTqGQEDR2lFcrer6mW/LhsR/5cZcFMWUtRhSiJDLb1RX+KMu3DiZGnRVxEGF9yGt1FIVy7e6VpekcEzcQR4hK1cSO4pMfKRXFqF3dMf6sGU7RqEiQFDTKO2UZbh8sYiMfNiPXpxWMiARiwQYzaN2mMflIvq24Kc0aWhIjZIYjInlHULbEtu4i/Dif05c7fYiefM7dlHLdZUUqxfVOFi1rUMSErZEN21Y9Pmu7cYnT820OYkSWsuYRSMxItTw4y7hGN3muxdOcOaqHPjpxQ4qmlSTIsay5hEVpW2lIpfLtxR66gymlo3OFjFU7FkWqbLiES3Xbbrf8AVjX0lGEcjI1V+89JDFtZ8QLkEto2pW1sYyLqHukI3enCv1kNPT6yhCJEJR9UiESLzd3bL1Yj6cKfK0/DlWRZGRCJbZbiu3RKI/LiOdXHUVnGfHgBcCcupIqiI8BLcPliN2K/S6kvq4qE5o8SqNY3S1ol/wCIIyG3d3flHuLHoz9EnLV8x+1X2fZTUrT8Pmr3UrBIfDTGnc4RG7uWK9sfE/8ALx5nKqE6elF5ESxESkVwkUYlu8o6nzFbjev0WM6TQe1r2SV+okiDm6gp2e/iRERN4MQuIlx+2WpL39PpHA21Z17HqWY8lPtPynlvDLsqQvhwELZEI23YlyjEYkXluG7CadQ0qVrH3227cPMl7vtKPuLdHGNFSrGJG7yzZEDnSX1NOFPT8QGqqGiHiXe5fv4anv8A/py+YsTC0LpwEV8OCxHhEeI9I8OGIAqino8+zDNKxq6akoKUafWcfABGXHUZxL/p/Dx+c28/cu8lcnV3NGe5zS5Py3Qp+IqcyqyitY8Yx93H/GUhHgI3ERCI3YXVWu/5PJ32J5lUumSbGmClrHiwjYURDh7v3lj52fpT/ptcfaUeZ8l+zmsarkvgvRzXmqlYQtzW4hKnpY3Lp7SEqjcz3EK7fEKrfpGfpZZ57f8AMhyXKV1XLXs1FZcOFAx2lV5x9kSZViMuIoGXARpeouBaxcPuxwdeiFUvSIkLFYpJhRIh3bS3Wj1ebFG2Bo6bS5cnPylp+FBScFUyqWnBSRLglK48ePHhtj2jbES/Dg34MTTFrBQKWEPgLEpDukIy7hEflwZRkJIIlMFAl1iwhSJdN0bYylh5RCC4iv8AZ+lAldtt2/N/tuxJ6huQsRG0AtLSraLhMQJzhHWGP3hRHUKQ7Y2j1YmhaxpM8OErWEY/cjHx/LaPT/4l2I8dNRU8Vi1aRWuC2CIl2r29RXfL5cOSLRWsmaunIViQjFlspFHzW/LhDLkdv8Qxkqpi18FigR6TWUU+XddEZEWHvdpFJUviiEoi0du6Mmd0SIvxeoctFsl6gNtEZakbeoh7Zf1bsJJyzKQsHxBkI3WiMZSEekbRt7urAyq7YnEkDdJIiAhEilGIiLNwjKO2Vxen1YeWLNGnERdU08RWsP8AM/yx+qReaPTiPG0Ui1i1EJFIAYTIsIS1B/lwDzRzLRcr0LHZgRfFOWS6ehQUnVBD0rX1RHqL8OPFSW4oCzYlgqs2pcrSyoqqj4ajFcmVLCER0xLb8xD/AKcQPL76zmOqTmldTtRko/8AK0DFxbWRK5zOrT1Pux83VaWOyCgPPC/WHMCQOu1CYvK+JaiaOIjEmdzdOMilESK2OJ6nfN1QJVAskMVlKJJGNpfKMsD0r4+4McuQ85vwGoxpXDqCwAKNv8chL+7V23bhc0r/AIdjiqHaEilpiQiRF/EIS27Yj6sM5pH9oYJBIRJaRj2rkI/VL+yKMLnWnnOVilS1SqEjpvEWSpxlFcrfq/DHDK1zYKeJU+eq+ozSqyejFzUfEO3tH7u3tH/w7fNIcFUfMruYc1LK6KjYynqi0VkMiJdtxekRGReYbsZrmHMtOLajNHiSio1sFIoXEtQrYxlukO7txqHIvLhckZXUZhmLkFnmYRIhV4wiLP4I+YilIht7caNtSohGlks5bObOdx5SydOVoHjU1CxT4CiEmskUUrLtjut/lw97PuWswqqqlzzOH8KmoLhqLiQrSte4R0ykW7UYRdW63EHk+XZXUV1ZXZm6jrHU5ETntESGQlFhRLqiUYyxev8AiPNs2o6heV5epFCIucWa5t4NMstPpEfEZbHtESHdjObpGCFnlyLJQtdLRQ4hJZCRM1Nw3eJ5Sl2xtt2lbTc453yEtMm11Vn9UuS2ZbkhDUEstSLNZ33axIhtIrh7SjLDpcuUPNWcLocxzqsz9hsGoHLdP4OkEhkMhSu4hEWRiRMuLtxP5XldPlmTr/VoopKeS4rUkRERujER2x3be3EvCvyncdtLEaim5k5gpcwpWtp+U8vqFkFUrJyXVV9QwSWRftRDFe4R8MZebDychyv2fVlV8BlY0eaajPjHvYLHSlcRMuK20Yyt6bo4nHUsGEkBJRaemJKEhGPb6pahbbY7o7osUE2lKoImgtMWLLTlbKIx2jcRS29WPItZukHuOJXeZDXmK0k8iBa2E4RAvuyuuj3CvqLqIuq3Fd5XIW5Du+G067RXqFLcMRK7aIiJfNKWAeducFlXJyvLnC9NO6QtYvUFgkPl6iYUvSMurFlyKioqHL+XFZn8eWV5hm5UVQWV0vCoqxEKZ72MSsiHcShGRWiMiiUcWokzEQTM6ryAl1otLRDUGTF+GRSEhtEfyy+XA9UVOJJItRhSEbSuEro7eqUil/Li/p9m3JFeh9VR+1HMsqpGM46FNzByaxzRvulUU58BZLh9nCI/95DxxXedOQj5HydGZ0XOHLvNmUVOYfDpZkut8WpmmReMkhkuMSXKW4RkMiiPqVxv0kGH3ML9suYVy80yyhyUKZnFNPxZU8Hnx4FxMj4jKwo3afv/APTHYA9qlVSVHNWmblUxIp1KIWrl7i90uIe/3cPtHgXCX2bpY7G9XTxgyLG5ybZzlIOdubB8MUrzqscIhHdrM27ZEMi6uosRdOTAFcScoSiUNO2W6JW9svqEekSxOc8PSHOnMFRIlJTm1d/zN2oPxDB//eYg6UWGJC9muJSFhLYRalsmF81v4uq3ENq85N2vxUSIyKnXT2uWXhiCyKPUN3SUilKO24sBlTkqhSIrJ6xSKRENtu3qldcUf92DoEonDVJBSy8MumJCN38q/wDThlyviCp2GMRIR1GgWoIkVpF2iIjEd13VbbhSB7MRtRTiLliSSAnSEbrRH1EJbikUu3uuwCuIO1j1Gy8GXcVokI9NxDEfUWCqh7lEtyE/DagkWkcWMEiG3b2rEvLgfVgynYhnECtJOoURWUo/h6o93zYqmNlAkSSo0pMczcNxRIZR3XFKI3R6v5cDk5iKh2uw1CMl+EP3Mt127aI3FhRCPw6xEVgtjBk/UIRtIhXL8TPSPSW5uThYK2ujJlxnESkMoj5SIvE8sRjIrsEsYgzIZSl+0MX+0i62wky/2iP5iwoKckFTl4cdw9o+GMemVo3eqJYj0mtQsl9zp9pCopFuHykVo+nqxMLUJ0bGKdrsIi1G6hDqRuIpdUiLHY/I5SQo6JiksciqkwiEiiPqiMY7f6RwlhFSkQmlkRXaBD4ojIo/UV3dbgoarS0/DAB+8iBf/hI9pWkN3aWBXEMoqIleJ4ZIuJdtxfKsdvmxLK4sN7ilgKllT6xHFkpRuYLCHbK24tvpl5cKpyL4d0PFOJDpaenqD1DG7cVvy4VTgsy01rR98Q/eWrkP5RX83pxXecubxyGlGno5NriERSKilGP9IkRer5ceYeo2IDMqrkw9zNzHR5ClzKjxahgkLorEtO6RS7bbZdxfLjNa7nKoznMCGqd8My5y1i7wiK3dIRG0Sl3XYpVZwzPNSaaeB1YceDCMxK7gWoW4ZbiKJdOK7WfHUhk2rU6kcBymQxKQ9X4vxY36tOqKfNX612bZS5soh5ozQdtHWSJhU1SRW90e4R3brpdOK3mdLV5Tdx4cSEeBJ2kXTcMtu0tTD1LzHIyOupF1hceIcBfx4ceBEXDjPdwukUoy9JXYYrMzpKjgQ0h1HD7eCx4Gco3CXv8A5f6cUwsqQO8PJK5lXmhgr4iy3TEVARF+XqKRXeXqwkiLULSqB0xK42FpkyLJD5ZERdPbhVQ0VNicVJcMhV3XXfMNw/NgV1Xw41nDhw4DT6nAjn7hkPcI9NpXS7ZR8wDJnsEr4MGmcrU4fDOYRRIdOXcUe2RR8ssXL2dZwzLG1FXTe8nZEQ5xr0/CcRQ5bNS7qt0/UXT1UIdMy1DkAiUYMGRCJS6f/wBZb/qxZ+SGhRZ9TyLTH5RH8xbrSluxz8kxDR+Z/Q7QV6cxy1NSiRKesapfA7SiV2BuZuYsp5RyOtzrPK+myrJ6BZOqq2saK0pX1ERfu/8Afuxjn6FnPXDmj9FL2f11Wa6RmVZaWUVRFx4CI/AkVKTC49PAuCRZ82MB9svt6Hn72I+1bnyq5HXXZIIVWUcr5jzYPDhlVdRsYNOsqFY+5zXVRcDZKK4iK/eyI3YjJOWJ5sehfarz7yvyB7GM0zP2mhSZvlWc1DuCcjSnWLNwaZkinBTOPCRaOnxLaI6ZGUR4F7vnX7WPa/zT7d+ZaLP+bVqolUnHWyblynIioMsD38QXH/Br4lInEPTFYiOKXznznn/PvMbc75uzmo5jzxFINEFbXmS1oBYjJaV3CuWndG4iJhERYYGonTsI2LRFwsG4mbolLyxtXd5seYYxtBq6en5MSmUcvVmfLFlGLBqikK0SkJFcK+7dhunUXwxTSIOIRdoLGUY7pEPURfV6sD5bXjS5oxancECIsFhFtXqbh/8Apjb0ytxIJFNaFcQs4S1NMVykKxLyxtiIiXzYlfjxNaIHJxjqjxeReHMI3DLu9Vv5unBS+LAqGFxIopLeFsR6iiXaMREvVtLHMqE6i9BLWk4iYtEokJEMR3S27ru4sKpW/EJElLF9smNkVxENox3bh1PlGN2Jx0wQ9RX0qtFY1VRRu0WCsxkVsuoi7en6itwVR/ragrCSa+D0iwliYDpkK+qQ+UY/ViUFQqMWCImwtOV0RIRuu80urt6Sljl08arTiLSFcWTEpFEiuYO24uny/V7mvYViN0NQVfSrYKyplrEUkoxKQkI23dsbv6cSDAKoSWoTD7pMEro22+kpFHu+bALjTlZF8axSFrGTjlasdzJF1dI9W31Dij1fNWZc98aik5a1cuyf38Sqc+aOixnGXGXw4lxKIjaMvMW3HRVnykGXxLJm3MzqXNE5LkiQzDPpD4BlFdGshEVlUF2yuIR7e4sC5HyRUZM9maZpWVeeZo5Ip+JPbGRFFYj92JERW+WXVEpblvljLeVadi6BIqcyRVFTUkTGMIllKRbrZFul1XYlHAuo46YRUxglcQyJfm+UfxD246XVeKAQjNyYZytpZXUF4ZFSrYwRAmCNsiG6N0iItvaWDqjNFgxzCY+pcSyF0mCyUSuL5iKPpXHEK6qF7GEqOpTsSW4hKUStK220St8w4bz7K6eqSTgIAIljUCQ7UxGS9o+orfNGRYSyQ/IYHZxXseNUJVTFMIWSfqEQyjK35tMfzduKPmmfEQpJtYChiLNRDNTxI3FKXbbEh6o4ms4zbQy2j0C1XCI6ZPHcWmUSj+L6vNig5LlruaM8+HRUORTrt+JJcmMES8MfMUhlLplLdjQ0yRC5SJudp4qPezXloMzzes5jqw/ZcucacuBg8Gq4vj9/7vf9vBKyGPCP3h7rcaNWcv51zQtY07hyqlIliL6thajCK4bbYxHU+rdHEtkfLlHkmW09PQU6/g6chJJkmVwlKUv8wmf1XbcD81c20fKlCJV7GagyItNctSO4h6SuiN3zduFPZNj7KciRSm7HE/ln2aUq10qfia6Xhvq3E5q9umv+aXpwPT5jmXPVYTFsqf1e4WCQnUXSIbdTpG670j6Y5jy3S5tz9nlU6sqGRIiY4QK1dw6nSUlxiP8ALjdMtpU5Ro0aFtRcXimIkKxjdt7V9XmLy4VbC1L36ja5l+qh3KeV06hXBcxSvUIZXSGX0lJZbu3F+dTpklzSHU8QtVZRkQxIo/Np93zFiN5br2cv5exNHXVlCyoIWQUMRYX8OW2MRFnd8uHMyzJlKkdCamFpyUxO20hWNvqlLpl5sYz8myLI8RnNMprKlbhpmIOoSJWiyNoxl5t0R8vVil5x7PuZ8xRfm6KbgJFejiWoIkXSyVpCNpS3XXCQxKe/WmZBXCQLIhJYxQwRYTBGOnL8RfN1YepX1VeQkVQxsiitq0isqgZbSGXUX5cErSviebb8Sl0fsgXkzSrjJWpqETm/EXCQjKQ+URu+mOJvOnjkmb8mOIOPBguzDMEsVtWwaMVpWRbhjrEUdpDqD2li41T1k5hN1DYJf8tqCRCRS1BkXSTJdvViD5kygn/qkq1y6EactRlbWrjTJEiESKQ7RLw1iReUd2H03szdRTIqqROW1i8upaqlQNKqlKs1qcpExsSZ4a2f/U1Cl1W+bETz0bKpOTjrUx/EVTqopSImDp+GOpdaLCYUe3uLFkdRuVWVlDUCT66jJhVGjFkhIRK6IkX3ZLiQ9JDddio86PJWcUtHT6gVlPTl4bFxISYRDHbcMRxTQjepkJsaMTzTnfH9Z8w5gxVIusMSFbAaZcOHDiIxmMfsiUfw47AtHQMauSwVw4/bdU8eJlGZRGQ/vj+738Lfttx2Pq4Y+fbuenObLeduatJxIcWcVhFpDLxtZgiXlivp+XECtTFR+HHVcSx0dYRuG7Tl5RuL1F6sTHPVQn/jbmhbRNtOObVyyQy3W/aGfzRG7dHtxB1H7RIWxtLxHiW2W4ZWl1D5bhjjKeOc5H0le3pwEJBgVzgVtkIrtGS5bR8wyuEcNlqBTrGRN0xl8MS429QkO0rvlLuK3DgvYqq+IMRBiR1B0yK63cO20RiPq+rA7GpAREmCoY6eqCyEo23DK7wxIrvVhXEoUBzLWOoYwXBKUhtuKW4fLKIyLbHANOBC6RixSStvXHUES8TbbIpCPmttiODq6r16eIM+GYtgivQIokXT09N3zEWImnashtIvh7RW1vUsStlHzERfhw/HpkJyFUNOkqfMGPoVvJy2Ct2pH4dgxInLES8Qo+HErbhLpwPT6g1Ws9xCwhWxlSDLljHy9olGXm9WFMGjKnFYJ4PSKxFcSkURlG7bGXibun1YSI/tCagVqImCNqpEW64Sl1FKUtuGrPHkLYVl9Qz4VdRTlpMTGJLH7si3DG3bd823EtR6YEkqdhKJcViu4o2+GI+ndtt6bsR5NjJhktC4yZq2izbLdcMo+a1flw9TvXVRJRXETHCURGUfvJfV6iH5peNyBUlqUSNKyUPAxiIjaPiS22kO0t0fzYMYQ8UshIpLIo/5l23zERXbunutwLSoGnXptZMhiwpbSl1Sl2+GI+bEfzFzNl/LWWsJpKpnOIo7i8QeoZdoy+rpujJjLNCjMlVcmG+Zubafl+jqCe4X1GmXgSEpR3L8siiMen8OMpfmzM0zmo4VBcBqjK0gXESGN3TdtjHdb6cPczZ9+tNF1YQkxjIrWLpaPaTI2yEvxFHzYq68yrvjGcfgSetPiLMYyWPaPd1FjZqpiIMPUaiWniD810tRlObuqaRxoNwyOLilqD1W7Y7fm80cIpOdq+llxNynU64lxDhIRWP2R6dwl+bE7mRUv6rEnsWpIjJiIjIhkMoxHqtLFWqKGm4SZwa6PiCRmMdRnVHul5vLLGhX49TIeMWyg/VZnktaniFRlh0xlxuJBcfsHjGwfT7+JfTgTjU0mgXFCRDgJRFjSuXKI3DHcJDLDpIo0ERcNSRDdMdwjGXyltl5cPDWMbJkia4ZOFq7d0be4rbY49hRMzkPDWnxymiNRcWcPdEyFhWkW4ZeYhkRbfw4SynGnEZTqWXEJS3dJSkPUUd3b1Yv3sO9jXMvt257pOUuVqbgBAzg6szEk8dHLkj/ABmFbdGQiMri47h3Y9j51+jT7EvYZW0/LBZDmvtU9oyhQuryWl4a/GkE1M4rbUSYNNSS4cOJCDCI718R4Fwlx4y23qk7FVVU2dDwh8KsKdYvcLRJgrZCTCJlo227iEo/Li2D7O845eSnOMyX+qFuYOih4kREVxaYj3CNvd+Icevc19jfKbc35Kz4vZbT8jZjVZ7SUVMtNYLKRzG0rySioSso6g6fAhYsfvLbiLC/+E+S/Z81nOvPnMFJU5oQypxqyJY7oiKacSLUtIiIhHGVZ+oS3gps1aOJ8vYpispznlz9GLI6ZXNvMGTJ5g5uQ3mPIydTpoDp6gtEStULBHgv4WS9Qls8SQ7SxXv0gP0iM39v3MqqRFRocjcvES+X6RIxSTQksqwliNxCMhTLaJFGJFiu/pGe1/MOfM4Zy2GW1+TZDlLhYzKswHTq6pwrj4yf4Y+Jasrhl02jjORKnHTpbalIiwSWJFIt1vzRGIldbbHBVw8rk/cWyJlwLMuoGrSK1LEU6cVjcIxlaJR3d34cFUbS+HqCXUcRX8OMdOQiV0fNIpeJEijbHFfGq0dNz1s1LoiQyG0tv0+Hb5uksGLBinMG2JSuEoxiNsSjK24e63tuwbp7lCPiXAmj+0MHVNjNRjNT7oo9XVIi/KOJga/4gWfEajWEMWDaMpfeSKN13TdtxXSqkkmL2ELFsGLOmN30xEe3uxKJNLxYLS1WSESIhjFlt3lIZD23FbjPsXpuXVsTVQ0nkTGzavUIiaMmSEhu3bR3D9W3qIcA0CZMJzXFFjGdsRuj6RtHb8uIujURCQlFVRKUGDIRutl1CNpF8vUQ4Iq6/LMspnPrXIRQrYLiqauI27hH0ykUfL8uIfTaW4lPqRj1DqMqjTpSUyBF4gzESFZDb+EfxYg+aOd8t5a4il66irrqgRKnyukEicy220fuxEZEVvplEsQj+b825qfwo+X0HluXnwGWaV9OJE0eoUrKW4uou3bg3I+WsqyKjZxaPxNc8pVFXWETGVERiRXdRfy9O3D1qWvzJmdn8CMVy5m/OXBVZzPJOVkoWU2QJOQplt1iL74uq7utji6jTlT04iqQREbJbu0WW93VhvVE6hhAS2sK2MSEv/EKX0j9XTLDJVVO1hWQJhM/h9O0iIfmj83px0zNnbsFWkR3DqWtKtFdLrEci8PxIju6vUV1vlltwVUERlqNWRiMhKZSJkSL6bvVtuxB5XXkNQkm05Ic5g6ltyYjdtlKO3+mJYnl1CwFa9NYyKJCIiK1jcW7cIjb5bsIlcWGKV/MKclClwCUiWxZSdqakreoSLcUfSPy4KynOSfRrImcQ09QXB1Jj95b9Ij5S24TWVFOfFIqdNn3a/DJYrtLq8oyl5vMMsVWnrSybOGU6nMJdQlemTFjIiFkhIt0bZM6ixVWmfFRMtiwLmjfiMtqMvryZRpXUMFgFHTXduGVwkIlb+YcHex7I6jMeGaZs6qM6fWIKMolpRXaxg/TaQ9xYgRavmHnLK8pBhknMGDTiSxjIR3FIto7t3lxqxGunyVNHRrcilp0rWsboisSiIj1XF1erDrZmtcPuTpzfIVzZzRl/LlK5xO4IGnIiJhSkMhG3bGUbu2RfVheUorvarzE6orHcUZfTkOiiMtG4SEYltHcX9UcFc5VFdmOZFlZ1j81cTtRe2NxWiXqYI7unGucv5CvlnK/gdZ4LEpVDNxVBdRSjEZFb/8AhO3AbLp68o7jJ/z2Y+xOZRS0OQ0+X0uWjxHTIRW8mETSLpIS6Zfy+rFkyGgFFGMhQbpCJBIiIhLb6iIi+aPy4by2iIUkLydcJCQhul1R27RIf7liWrGlFiyItbTKShFchIhiQiMo2rt+aPmxh2OzsXqsLAka+Zs8ZJpjGTGRKP8AqIh+nDlOBPcxJu1UrH+GRESykUij81vqL04iXSBZEgh/ameGOtcIjt1O2Ij1XFLquwRQ3OTFeuTBFi7vvBIvDEu0RGRW4T4wHuSDqJOtVEDF7RWQqtESERkXyjbHzDh6o/7LXLwAcOp5SEvVG0REh/uWHl1jlENQbnj/AA1oawS2lFfluuL0iO7FTzrMnfErgLzp7iSZlEd0RIR8zJSLBKuRzMKZVOzmuFgEuIsLRWNwjaW30j/tuxT/ANITm/NuVfZ1QO5czus5dq6/ME5dUVOU1bkObTmqokoox1FlxGRS6o22li5Zapx6jiYTRK4hEhEd1xbh3F04pHtty0s55f5aytXxVbW1vNNFTKp0kRMq3tU4DTEe4uCxEvLtxbo1j1YI9Vypkj/Y5U1PtMyjhX8/+0rMuORZK/hQ0ay5nXQtNa6cjYjTGJXaKPEuKMRtLEfnWY5jU5LV5hmnMlTzRUqpaiOYVdRxZUVq+BREiYXv4s4iQiO7gIiI9uLV7NM4D2dexTlXMs2NmYKyvmcSqFHSjKRV6eD1LlcvjFJB6iLpxTOaMxqqXk/PKqvc2rzRguqCe8ZETqgiYREPUUSIY/Ttlja3mX/7IFjasxTLm5fRUSuOYibZcPcPDWhfuYXu8xF/+LHYcTT6SEl8RwE9MQ9zmcCtHhb9nDhx4cC7uHv/AOmOxs8DJ5Ho/naq9/OnMizXxQTM2riWW6X7QyI27RiMvLd1YhVt0kpdpkZRWQsNYk0ekZdsRkReaOJ7nrwOfOYi43/9qVzHKFzB1P2hkh9XTb3erFbrG0+oTCdqisiZ3RuiUfTIREfL5ixjW+bf2fQ0+KhwkVKPhpZbcIkwhJhbViRd0pEQj0j6cKKPwIiBEa6VdwjEhISKRbu5l34sMi1fx1QTS1WRKQtuLbdEhG7w4jEdvT5h2NZT6ZKYRu0yiuMRIpDcRLHaI+nd6sLXyKAGsBYDFupokslsHUuLdK3aUo2yutwDXG6loSZUC2LNQmfDU4saPiXDHuLbd6eq56n3F+41r2hK3bbK678VxenArIqYsREgYIiy1kSLxPDHut3F8ssP3xkEeLMagXsZqNUxmothC4vEWX3glHcJCsRu3YjaMCKqjTrH4iIrlLbaUoj1RERGXcW26WCqcCHLWCaye4XDFSxjIekfNKJEXpuw4tUmLEBKLBilcYtiNo+qRFu/04bmJGxrF/s7AkBLSJSMdsR7t1svTt+WYpfAKsZLgLCISk6IjuERH1XEUfVuxFuNjSHw2BTjIpxJZEO4pR7iiN3diSAkq7VLK6RLiMijbp9sbfq24DfEJSWy9qT0ZCRrIlxKQkMbiH+Yrh/lxjPOzD5qz976wKhiFCSkkTRLUGVxXRjIpF227rcaNnWc/qjJ6hwsBFUQyHSERJZCPiFbaIxjHbdGPmwTmLmAqvhxXQ8eCkru4s4/e8RK4dT0jb83VuxRo65bkxna+7BcTsxz9dDx4CpfAncDYLHCYkXErpFKPVbIh9OI1VVW57UhUVlRxvlLR48BtFd0e6Q+4fVhmkWK2akRB1wjdcsilEfLG7DhN4oD7Q0eBcbR4kW7hxL7C93aRS+UY7sbO2J83mzdx4OI8Wq4A3gqBEwiMdsR6iLdaQjH+XH7rlrrFTtIrVrKNo/Lutu2j1YE4s4cS2DwgUtMRtKUre7zXdI+kcL0HBEvsImMleUitK6PcW3bgtsQMhJS48LyMIyK4bRH0iMRjd9WJGkyyqrq2jy+lpajMq6qJdOmkpxJjHOMorTHqImFtu3DgSS9a8mFqMIRau6UeofMXT5u0ces/wD4bPslD2l+39GcZtS8G0HKtPxzAlsHjEqshik/daPAhGXu2kJCJdOJ7bfQXeQq0l52k9qcj+zym/QW/Rqpstycqav9q/MVTwpAqSAmKdm7V8Zlt9/w1MsWM/cMlo4++4vdj95D5Qyz2ecv8MuAm1NTxqXVNTVNZqVOYtO51XUMjJj3FuIv8sY2iIij21Z7W81/pPjTcahoU3J2Sop6XgsFkKautk2qaw/dbFaaMR9RR/eXu/WVTKWoEiYuhrBIVrEkkIiPTb8pSx8Tr9S0zjJ9h+madVX1GH/ajyBR+3L2eZjyvnWqCquqXUa6RGSWAUhNfHcPHpGV0SLb1YZz9ybyr+iX7Ns35npqWmqeZtJlHlNU1fF1ZmNW+PCHxDJFppWPEy2jFZD/ABMbpQ82uJK0qEwiwSWqQiIykyTGStHcREW31Y+cX6RftoX7aPacVdQnxqsiykONDlC4cBHjwl475cepjLhL/LEZe64cF+nLZc3+sDNc60xuveTPjzSvr6uoY+qbmWY1DNapqHM1GVLSGUy9/UO38I4mqFDqpK2EyoRTu2tEpDqSZEZdwxIt20vLbXWGunqGEIkMtSJEUZCQ3DL1XbpfVHB9BzENFTMp68Huy0niI6TPEJwy8RZDtK4YkPTb5cfUzG5hI3IsqXrqq5lODFK0y26IxIhK2XzSIvzbsOLryEqgomREthELWXEMuqNoiW6263A9Oin/AFklyswHM1sEic1Ph+IIxKQlukNoxt/DgqoFdLmEXiP3giRlu9JD5RKPzfNieY3bYshoCF1rviLXPNeoQkTYkRRuiQj0sId0uobS24uWW1CWsYRrIFkUig4Ylt1Lh8wj27ZWyxnNRzGnK3Ew6gZMISESESujbEbtto+Uvwxqc0qOY+NOVYwaSjYMV0wkUhKP8Rm6IxlH/wASPVgLaMl4hJqFVi680e1GkSTKDIBHO84MdFoiUlqYRbiLqKVtvl+YGnyyszbMhzTmjMONXWcG6vAPdp01NHqjHcPG35u3AXxmWuyJK+FCMsvcsUkKZRp2EQkJRKRLGK2S827pxILqmCROFgtIvE8JkiYJFKJXbpXXR24BIVV2gbDZNkxeKdTqQqenQOk4YriJaYisurb/AAxL8RD1Yb4t1XLECYoraiHSm22237sZXDL6sRaeY1tEiIviaXTEmCsSEmXFtG3cRSlbtx1RXxctjXApmiUXqZIRkMSFchuuIY7dv1SNWztuUwywvQlhzcaJZarNKK5Cp5D4cdshuGVxF1DgGqzRKFuiMVpYtawESGUtokPqKV3puxTa6tWSdBsA/hkoNso3Wj03RiPbtxHsrfihZ4bri3laQxt1CLqtiI+Yh+WlaF8WENqP4lqqOY3AIuawfiBYREIsJhOt2kRW3EIy7rt1uAS56YBOY+oFrlsLWUN0run1FbL+W3FNqGs+FFZU/wAMQpGT4l4Ylt29shtHuwl1ZNayMeAsIbdMbR1LpfLt6txYb6K+5I2obIvzuaiqGLEqgWr3EJMLzS/FbGP4cRObZpStYsRtcROITEiFpEwpF5vLb07bSxUyzKouJEgIfDtjcJbRHyjut7h6sCprKjTqJarU6moIl1dN0Sut8T1Dh1dMb9BVmo6Fw5VzRdVzlTlqCA0aWWDcK9QhWQj6Rtt3fNi9c6Z98LSkKCLUXqFHU2yK3b2iMukpfNjLfZmS1MzRwLbUsiKdQRlqD2/N5rvTi8ZlRf8AFHMyaUtV9KtgsYQ9MSl3SuK2Xm2xxNZGz8vYfQzOnEe9n2V/qGhquYqwp1BM0aWOmQiJFIi8w/dl5bpXFjTPZ6Ls0yH45pRKoIahaxEhikiivd6dSW3bu3YrrsrXzHmVDlorEcr1BF2mQ2x3enUtXEu3tHF+Gv8A1XTrI7lj4kpRFIxuIfTER9O3bjJ1NuZq0pj0Jz4MqWhZpLB5LEYtIS8QpWjK3cVxfzbcNllwgyS2DUuWwWQ0d0ilt6ZEI2+X5cGV1euloxJtYaFjImAThKMbiLzWlG4bpYhWc/UdAmKiAx1hEpFaso9XUNsfqiO7GPEPM9CzJSWPJoUbnPIip7pPKRdUiESHcRFb6S6duHKenTQLcNQxaorJekS7RiVxXbbSER/puxS8x9o1QCdpKXqWnqFqkW7TIhKMREZeXFVzTmP9aOJgpNtxEkCIhjdEY9stxfLdtHFK0y3kKdv4lw5o56p6VjNIiEhctbIruSRCJFdbKIiI23EW3qxD5a8cyqnJMdL4UtMhanawh/FEfxFiFp6KsbrFogElr04suIRZIZSkO67zbixeOX6AkOGoavUEWERCRXEMrencRfhHDHxqXE7yJ6ny3QyeJrUBLJY305SuGSx9IjIiHu7sV3mPnen9mGb8g8zs5bpeZlZJzPRVY5XUN4pEmFT1AU56nAS09NhC7aV2LZmSl/D0oy4gQsIVlrS22l03SKQ+kfTjP/aVRJ5jTy9lradeYDm3N2V0pDrEKyEicTCtu/hxH1FHpx5pW55CNRyqlSY9q/KWdcj+zXjkPMuXZNzK3mHO11mW5nlFK5K8pAc1KrreNWNQW5nGqWsCX7y018RIvduxv2pVTm8uuWKf2eorljCMbZXCI7h8bql/Tj1b+medMPNtDlD6kDzHJ8tpf1DQLMklLMaqt+MqSESlFNLly03CUSb0lEsePvbBXi2lyOlBKdQqpjhOUf4ZW+UY9vV5rsb9U5tGRl9ErloKDS1y6NYCaX1PDiHv8LU9/ApFL36Zfv8A8Pt+z7Psx2DMlzAshpOIUlRxpjMvcZreHCY8NvC//p7y4fZ9nv4ljsa+25mf9nobnwP/ALsM+8S5mdVixURS02fFMjKVsdMiLduLFNe0lXAyWoQl991EREI7uopEQl83di1e0BrFc3cyTcsxLNswiMYyEaxhEX1CI/Lip06vuZksmCWmxgrESEoyL5o2juK3GOyLnP8AZ9LX+3AVMiWMS4SERIilGJXfLuISl2jhJGz4dY6bBSsojddIS7pSHxC+ku3Dnws2OIB1ZFqQIRiRDdG7aMSG7uLqw2VAJUo/s7DcI6gkKyu+rqEbo/LdKOB4hZAdYXvYRFdaRRQP3gyuEh6ZF+HA7BYIpW10h8Tc77whIZebtwU7RpVsWImqRai7SHWKNo+WNxFK2RXWxHA9DracVEJCJCQk/TlK7TiXSO4i/FgmPDmUTkCQgleoLPuxKIj3fTttkVvVuwy4WAvUb4W0hKRRK3t6bbf9Q2lVSFtSteoxojIiG2MfNLdIvp8uA1lqsUviLQYJCJMLw9sdvbK6Mun04JZPGHGPWFK5g6KrRIm6kSH1S3RuL5urEhSmKmLWIw0xFOm/+Hu3dXcV3m7cB0bUgvUMlkliy1F2kO4enzEO7t9UsKW0aUiXxcw5RlpJ2lESYQlHaURGQkXVHdjyduzAR/Izv2mZ4TXJoRkC1iREJRkQjG6PduZddHGbVIcC4Q4e5rvfw4u93D3y9/GRDb5i6ekflxY+a814KzLMHcGcfiBYQlr8SYQxt83T3eXaWKi2/gTBqCIv/EkMR6R7dscbVEYqfLauz1LD91QQoFreph6hFx4ceNvu2lEfN24Q0y4GkeLSafDgRDKJfb7t3V/h/Y4RwmsyWPEvd08ePAeER91pS7uosKJTUgDOK+PvXH3ztH3fN5pfLihiIUCTQ/jxUzg0eBCQ+7iQ/m29t2HScski4REI2iO0RK4h+n+nCQHQJfBpsakYiQxlb2/Vdj8MDVosFrWagkJKASG7gRfL0ytwyeQASsxVo1AMGP3grWJWx2/iuL1Y+pf/AMM3JUcm+ymuzUYlW5goqzi/3DKJl4YlultIt0rcfLSkQVUQUwM4s+JLTFfv48dTiXH7B9w/4+6MR7sfUb2A5lWezSsHJyZpZeNClMBFYiLBGJF29PdG3ulj539Vu9OIU2/0yj1pmWCPaznbeSv0kvaDmHD3VVFmfHKs2FfFnv8Aek6RaRjxK0eOpSsiXT09WJSq5ryfMa5hFWD/AMwJEUiuK6666Vw7Y2kXTiH9sVM7Oq7J+aQTxOpyyjPKM4FYEyoCk1uLKKo2xgnUcLC4/wCdw3dNbZ+qcxy1ggTCIhXoiKxG7aJeW2RW9w+XHyuo/wAvWPc+ppX0kxkjv0sPaQPs69lNfonTp5h5i/7IpeCjIuChISKseshjHTARWJR/iWjxu44+ey+OhUCJlaIy0hYvVEY9vptj3Yuntn5z481c9VYUtQ4cpysRoaDhUFLb7tRvAS28SL3EUbitIvs44pJEKmLWDGCI3XCMiLqHy3dWPrtBT6FEQfLay/1bZ/AYvMrZU8QYyJCR7ZRKJF3RuH80sGLappMYKzptxLUI3SkMR+W78JdUcR9OgUkvW48OC/u2D7pFtjaQ7rolb5ukcFk2mTw4o0SqePGXHimn48SL9/DiXv4/4fvErfMXVjRJFYmctzRlO5dUgZJSUSfHTFY9MpdUhkXq6bRwy/mB2YrWun95iKyX8WXCNuoJFFe4pbrrolLANTQ1mZpJ1YfFomwiFC16ayIbYiPVb80pdWJpaHKISQyp/aFlJgyESHdH/wDBx/3YVM4lCyzHZblfvrirHsSdZUFdqfestGSx3CMunp+WWGDyeuRVsGnakEskWiwRYNxeIQj0yj+G2NuLCkSqHUrAkoXMjAVxK6QjL5cS1RQUZjJrmkz+HG0YiVpSLcNpF8txDiV3aChaoYkuTaOhyEV1QVzW5lVf8xKMXL6hERHaW0RHzdWB80ytaGRIkUxJ+8QPTtutlERG0vUI4kMvp6PLqhZcHLBySES0mXD/AJchLdIpW3bhIoiWDqjmvLQHdqrJmnAREiiJbS23SL+xxFyX8mosLjixSSAqeqTFwocXiROUhHt7hH+bBy4yqBMQQMlilTRuu+bpkRFK31Fjq7PqesriY3U1CWMmylGRFKUdsiESH024BXnI1FOK/t+8WTCXtIh3Dd1FIbS8u3FK5YkjSvipNFkhCNRTqHQ1Ll9PcUSltjczzSuwVS8uScQvFZ60ViK2DIukRl+Ih3W/LiLo85IXaw1XFrlsl4Uhj2+m0tOXTHFip6ydUkgZqyIk6moJDbt/DHpld1FtU2Q+uEkiXZJT/DxIaaW3SWsZMuKJf/UL5tpbcVPNMpFTBiMyYwhmxZRcMdw2/wAQpL80fmxq1OqofT08RNTNMSXFn3MhKO4rRERKXmLzDiLqMh+7gz7sRkcrtvm2iPiFKI7hErhEcCluIU0qxlNRS6TFxXoCJExhAuJRjKV3qIZdo+YiKLrCEXSkqJMIpEUfKXV0yK3tjHuxqFdygJJSSC8SUh8EfFEhisfKIyFn0y8tLzzKHUqaovh/2inHWiQiQrEvL5h8SP8AVHFlVisZV1DKSHs3U6jyjU8JbDYxgkaZNGVsi7oiP0ltxeMjJgsqKg9NDiHpTEklGXbK1YyuiN3dikcjrFKADjwPhxalJ+4BkPCVwlH91120R2+XGi5XlOlXDSlVTWTCqHMQ7xXDIRiRdpXD6RxLq2gv0kbQaByvl3wrHVRDBzi1BARiKx04iI+kRIi7SIcOZhl1RVLJdFDUIrRYNo9svxF1bflxOUqhTT6YEOoshWWmVwx3R6SlaIx7bcM1iosKLBUOpIoRisrpFd5bR7enbLHzmc5fg1ih5bzvmXKi/wBU8wZfwrsvdqDS+Cwi7liXTIriuLbi5Zerl3PqanJQrbTsG0FR8QiG2PcJd3aPpw9+rRzGi06gUamp4g9pR6pboiX4uotsHR8njk1YsqVmhSiI2tYRCuMRj3FG4u7Dc6mjj0k9VWLR/wAG5fVDUXCYuEto3F3DIbZEXm2iXTLBhcpUYJtEZCNzFptErZbdu2PzW4i8l1ictZffLGMZEN0ojut6pfTiUqMxiLFiK6kek2agiwRGS5eohErvw4ifKfkNIuuyEqCqJ1OvipYkOpFYiIy3FbbaO0e4urE1ktAJi4jE1FEhGSRtZ5e2Ij8suqWBaU9DWGKiEhF0jFhahDdGPUREXbK0e7B1OZAsWEtZDcJGwiIVjK6Uuoitju/NhcvkFB1ZfWO94tUxZaYjuHbEZSLt3F3brsQa0Izbnv2Wg15ZVw4c+5Gym4vUJDwqdR2iuI+kpXdsunEgwqdS6ioY65knSuKIj1W/SPbhzkPlDKueOc+XqHNoso8szOgzNcWlTOFg1lOIillsZE4V23RtG4hLFulaFbkSXozVziSX6YGU1lN7SeWeY8wA0Z9muXZzw+GBUi+BRVrVRS4Xfwy1Cl1OZt92PH/tiJh51lKxqmaaU6bLt0t3qKXmkQ3CN2PQHt2y/IMm9rdbknLtVmNVkXL1NwyejpK+ta9OVlxcTnUdPLoX4Me20ZeHEfPXtGDg/mpLRTqj8OtxEwSESK6JS6rR+rttx9Jp4XMxrIZauRE8a2nzUfjK9bKpjjIuJrLhLgXvu4F7uHD5fs2xx2CeW6A+NDwWkOCiWIDxJdxGMbOJkR8OHHj7vd+4eHD/ALsdjUzgijsblzsY/wDGXNghUIEizqsGDytEtZhDEfqZL+XFfJuqsWR4NGIiLQGREQlb82623bie58l/xxzNNkBHNq6RadoyqikUi2lK30l5sQ7Kgqen8UWATCYvSWsfMTCkVsRjd3RuxkvGLyfQVzxgcXSypxIrlxEdOPiEMrR2y3dQxtw4yWiwdMEMKXiiNpFIh2jukVvdu8pYS4BiUtVBFulGQjdLd/4cfmL04VVNgmnE2PHUGI6+0rStHzDu3fy4SwwjahQjUakoDKJCi5ZS3Wju2iP9WA6VDNbWAViWnIgl5hl9Mo+WWDmHISIGQWWmI68Y9URLqu3ERCUbsCpV4K/h4itmmQrtHUEpEI3WxLzeUYj1FM8T2MRNUqZabYqEijERK1l35R+XAYCTSW4oIZLUWwCJ0SL+kR/uOJCRVEWcNVrGEJCAfeEJdIyuKRF+bbhVQbCJJHIKfcsh/ibrpSukXV6t12DXxFtI2n9t1l6YC4RkK9oxuisi9IkXyjh4j0Ph2ERNGQkIsIi7iEf5v6cNrawWMXUCxWmshtGIjGJM/F04eqWxWIlUD8OLPE1SuIrSIhLcVvT/AE46esnGB85ZcWUc1ZpSiOqthCwTYJeIJXbfUX9jivVdLx971ktqmCJEMxjIfl6pfzY1v2y5MwqZOdU5C11PbUcZXEMSLb6bv5sZANRoNIwcJriJWiVxerpIpFjcpZWU+R1VTJbIm02MErCUJS4cBEZDGJCP8uH9JZu1DZBcpapXXWyH6cCA9ilJYJfvkAsLgQ7dvzXYSqvYASWfDgXEvs4cV2iMrSxWsqR7B7+HFJ8BH9/AbOHAY+4vt+whK4rfdd0lgdwr/hRFwl0yGV1vp/24b4nxqA4r93AhIS93HiPGQjul8vl6ZYX8QHFQlx4cEiJRG37y676ftK6W7HjHbfIufsmpRrfaZyjQsWDkuzFCRBnD3CweBe8SL08f7HH0II/1WtKSYuVOIikmSHq2kPaRdQ/hx89/Y4KFe1jk1xMRTCOapI2kNojL/bj6OZlWj8GxbShVMlGZRJbIiRfy/MX1fFfrnnB9X+k+EkSPNFKVOmoexdJWJlpuK4nDIhLw5RIS23W3bbsZR7Xs+XQ5Nm9dlOYBTVSxqKqqyltqViI+IyhdG3dathFtiJSxJ8+UqX0rKEdWJJJZANu7qKMYkI9vd5ceQOb+NVRZyiipcyralaLFlUcZFpxtEvMUfy+rC/07SxZOW5XrNR6S9is0gDVC/iV9QVzCRwl1SL+W4erBNGr7GEKUfC2/tJMiIyHulbb+L1RwP+saegpqdYibWCRRUwbR6vxEP4fmxF1FZxqB48Xt4kIL4CI8V/Zw/wDl8392jj66F2jY+QZuu5JLzkiIVqWILkMnKtIrbfwywzR5mCSIQVwLgJESRMpCN1v4iuwwtTtUjlxl7i95LGUf8zyxwKaNIDNpyLiyJeHH327fy/VhmOIO8lpXzAShFxOksV6cokJEMox+r8uCqXPFlwX73cGDHql4ndd1XXdNscUriRhw4L48OEtvG0v3Xfiw+msIPf8AatDB6iX2jbu9WBlMhi2spo1Dni1JlUJA5eIwxZKRFcXqEpDH5cWSlzRbRKlMlgsrSXp6kStkXmHpH0lu24yGkzZwDTiDNVxMFni3SIfu/wC/92Jmiz/RMR4M4gv3RIOJe7aVso/NLy7sSMmRXVqdjT6wiqFyRTk2Qsk0rpERFqEUbhGNo+b6cRNXy5VVDHMFPiE4dQjYy0o/hGO71enEt7PedKWlWNK8lvZIdNkYkJEURGV1spFGUvSONwp6ehrEC4R1UkIy27fL1XEO78NuMu21qe6m3WiXrxY8zsymoCQqS5USEVsIrh3CIlLy/mwmlo6iRCIkKx0xWDClp7oiX1EXm7Yxj6aruWaVosYaZEIsl5ilFgjbKUrfy9WIms5IymqHUalDRFZCy21gxu6rR2jb+KOFfXrseTo/yYLTyCJHTrFYrERjLuLTHb3CXbL5cHZZn1RLUIeL1rIZEqURiUiEbuohEvT5ZY1Cs9miUbJS09NhCUhkI3MlK6I2910pdJVt3s5rKVhLXM4rEV3aYkO6JeaMrtsvUI4or1Fb9xfoPXyJLIeYU8FiTSE3dURItYpdJSt3em3zYlhzuhbTrEmDUrS6OgUe4ZDLqKQj9MhxQxyXNKV7lgT/AA3angdMtoy6oiRerquw3l/xALIgdq/dsFhu3EJdXpjLpj8pYGalfxKEsaPI0SobS1RCPhqISkIaPV1WjcXUOKPz4Q1GUscUQEi1PiVCOrKQ9Pl23XYksvzTSizi4QZbI5MGI/Vb3RjcI3W3YqPOFUKMrYtrNQRFhEy4iGJEQ29pFEvN+LHUriwN7riRdHmTKWno64hcdKtI6hAW3/bEfpljdORzqviqd1Z+zEylFi5DJa7pDbtKI3eosY/7NckDmDNRdVLVU5TlKxdWcGF/zDv4aR6vEIiK22I+rGwUtfR5HULZWZoiRWkxhRJ1wj/p+W27A6qJbioOlnGN5NAzDOafKdMo/DMEtMZCMS8vVtjKPmxGr5tE6VkEkSSHTGaxkQyt3dXV8w2kJYHXX5fWrSJFTGxJR8Iiish3emRWy/mlgPMOXmVY6jSWNsYMHaQkMiEfLtjLcQy3YxUpmfM1JaJ7EknnxaqoRUsDYJDHq1JbSu2yK7/bgj/i1zZJBYmKxEiEliMun8399WKKXLldTrLXFNM4XahLFZDHcUbrvDHpuEiKWGV0ZIEibWCpO4RiQltLu6RG4i8127DfSrbsCrMXhnOBPcyoiSBuK2niSyl1dt1v4Rw5+vGVrGfEEuOoxhEhnSP5S27bcV3JcmW+XwtQw7dRa9Mi1JWrXH0jqfViWoeSqEkJtaYrGQtVEfT6pbvlwp1rUPyLFy1HMqxw63iL8SQsFcSlcV3+WP4vVixZhoqo1lTrqIuGNzIx7tQt0oyldhvJw+AWtYLZJi1iStEiFniWx/8AMIvp+rDdQYnIT0TTTuYLGkIj4cpFH1Fb8uMxurjviC5tT1CqHMtyBZ4IyL5okPbEpYtP6PuUHmXtZB3Go0F0fGlFnA2R946hVQjt6fhxIhkO2OK5nA/D0+nUCAalQxhF8PGRDISIfKJW4lfY/wAM8zXn/PMnynMKfLq5mQ2/EFpiuobUfC/EXSItFJMiNwyjKRYpoVmFNjtJiHMORZhlGdiNfTVNHUcx0v69TTV7Z1DE1LnFrVFxFJjBZbujHGO89rp8x5kp/wBpbxpyWLmdMlyLqjHdEfSXzY1fmjPq3mXP65uZZnxzYaA25BTlXK0yFNE1iEkRCI3aK9Qi6mML04yrnanGt5uSxS9JkR+7iNxbREdsiX1fhtx9Vp91aVMXUcqomCHRScOFODNPMNNhEXAqIPtIpcZe/wAnb82OwclVcHDiNHVK4sHj7jSdPx48QD+Hx+zuH7f/AEx2K95IsWNm55aLOeuZoTMhzSsiI2x/bGCMij1XfSQ4gU1QaP3izdGI6loy3LH0lLE1ztVkHPXNDPEMRzauGQM8QhGqLaO2Ixj/AFYhYEpJLMrRLT0h/hlLcMe2X4em7E9vF5Nqv9uAxLYMTTq0GpEh02tKMR2y3XSKX024bqDFVKKycalkshJuiQ6kiKXplGPV04TTiPFyyBxUYyKRLIRHaUbi6tpXYeIXfD06QS4RYyQgSyIRZGV3baIlhGI4brvCuJYqEvuxFYyWOmJRG7aJflEcR9OYlVe9pCIrImEMRjKVxFLtGMburEkQs+BpxUWrtYwlEIyltEvzfNbaRYHHROOrAyYI6LycMnStHpiUi7e2N2PY5KcMrrB+KkUDiwpW2rIpRLbtiWB6pULachVH9oHUZu7fw3SK7DlObNaqYDlmlZRJUolEe4umRCUt0o4VmAlTjqaxDo+MwCZ4ke71SKMS7ix4q4nmQOQioiFRQGXh7RJn+Xutul9WCktJTl1FPHaLBMxEmsuiu7bcV23pwGzRaOiGnpjTkMTiUiIrol8sfT5o4kEiI3E7h4yx0zlES6iIR6ijEZfl24KeIKhFRQU50ZU9QlD6dlxINYjaRCXyyZ0xx5/9pfItXyJnJe/jxLLzWwgNatP3iRRISuL3fbj0EkSpysp4kuUhMhGMZS3Rjbbt/iFLAfOXKVPzbktdRyUdYK/2dlpaZCNq7btoyjHHUXNUxLqdMty7nlUmRDgPv4R4cCnDhL3/AGxIvL/fdhQ60iXwsluKIxl/THBtZlz6PiaKof2sR4B7i4yGPTH5vzD3YbbocODGIVx4rEuHARl79TtkO7d/Tj6BW3XdT5R1lGxGF6zXCsxmQlaPaW7bhYscvWSLLv4cB3dURIerDjUhTL02cCEoxjxLp3Fd/wCZj9SIxJbiJglK8F2iNso/l+bDY3FBuX5jUcv5xl+ZUTFtqaCtTUUpR/iLISH0/wA3y4+jNBlVR7RaXIc2yVzP1PmVGuqJhpK0SGW3quIv7IsfNsEjVtOnQI8S4AXAV+4SIB/ieqIjL6sehv0e/wBLes9jnLT+WqujVmak8CdlFRxH7EkUiiziJSIR3DG6Vu3GD+p6WdTESsdTZ/T9VFM4v7mse3rnLJfZtludcq5JWKzXnBKyGurWiRKy+VpMYW0WSiIrujG67HhzMq1mY11ZUE66oKTCZdqF1FLq7vmxcOaM3zDm/jUBTpdU05VBVDqmpXJlZUsiJMIrSkQlLEGGRPqVrLiHHhcskkXCOp77VjLq9XTh2j066ZMQdZc17cexFmgVhHisQYH2lw4RlxIRkRW9OGAD3P2eHw4bWyKJRu27rbsWkeSaoaaQkDGDGI7SL/LkPq+nbgQsoHKK+FQPEB42ixh8RBnCUhu6pEPH6S3Ruv8AUX2IPTaABCQ+IWzikAXwH3sMRGNwyEfp6cSKcuXVLUI6hNIRizgkZEVxD8xXDhl+QtEeGkviaA1OPAyLj9kSGXEY7brRl/39UcO0bGKqaxbWcIlqERS29LLi7RL8XcOBmZYNVx8gBqAXUCvhwICYW0FiUY7S+qWGKtP2CZ6mkxc+JQEvfxkIlxlLu/l9WL/R1lDmuYLo6kUUwuKLmtlFPmGNxRGPp9I4ki5XynNKVwkTqOqZFfxLCHRkW0S/yxj/AKo4GLcR0afLxMscnjwNXBgcRVw4lwMljL3bRIpfTdhmJIWwuJRqBIriXGXuK4pfTjQc05QqlfwZMFxSXHaQjaJRL/Lut+XEBxyQgclZkOiWmV5F5oyujEpY8zykTNLKQyapwcF1BMESUfv28RkPu920fL1f+mL5yx7WazKuFGrg3hx0+G1g6gkW26N0Y3d0h+XFKVlVOwyABawiWQisfw2y6itwhdILRZDhxqWLXd1DGMi9N1v1Y8muLfI9S2yluJ6g5b9q9Hm3w9O8fhqgSEUlES3fdju831fMOLtQ5zS14i5BCS4kK9LawR+7/MV30xx4xRWVOUMJyPCFZMGKyiMRK4Y9VxenFsyn2kZhlxOWJEEfvpSEo26l3TtHGTf+nK3ga9P6j/6kHrKno3KXFQtNZCOmVpERCRdW0pF/Ljhi3UkTDJ24tOUrpFaW2RW+nGVcn+2OifTGvMagKVfHgS9Qyt42y3Dttuu3XFjT8uzKlzZJEh3ALYkIkRRkJRIvlIS9WMazT2U8ZNhLks5KA5hltOdKynevVlIfAuKN0vxeW3zFim51y4z4VbDWJ1CxIdRad3STJdO231XSxfviEirTFw7RGatwluG70j0xLb80PXZvR06xForQxbvumkSxEpCKx+aUpebtwVD2RPQ5o3M5pxZT6hET0E4Yk8ly1itl9Q+HutxXeaMmqM7T8DSkPxTiGVSX3S+oildaI7vT8o3DmDPhBgkoURIhEdIrikVtvl6sRNBR5bmo5sNZUDQrGlFLtMSInCTBEhHqiXUXzbca6y0dZM94XxKvnXPLcpoE5Py5+zZXRiUakhiTCIViTGEN2pIvl2yjirtzurPgRELkS3SHpK7b1EO7zFuxYcxy/lHLah3xGYOEOAtjxcyLG8OoSGRXF7uO637B7sOU1VyblparaWqzMmSixNUQkQx8SIiQyEto3flxemHsZ8wzT1nYry6vOxeldPV1EuBCQRLiPvLqIhju6vl7cSeXe0jmTLi4cRzCoqUguWlVHaQiUoxK4pbhH80saDkHLOQ81cjZhm3LnF6nZeshrMtzBepcIiWit26URiPTd02iU07lyh58pyLLdChzYYrJD06epEpFqL7h2jEu27biZrq54vBUlNmOSMRvIv6RlPWCNLm9KwerVXcLJF1dQl1dVq/mxs2W1WX59SjUU8pFLU6f/MuK2JEX97cefuHI+T56NSn4UsizEExWB3cIkJaZF/5fm3eXDvLLc29neeFr6b6e64hKI3RLdESju+bEVtCOuSdCum2xJxc3RdBUU7FlqOJYixgvlG3qt7bRG6X1YsFDUO1C1VgbJEUtTaMRIvmEbfq9OG6Gopa9NLVKEGkSYkBLFkupZebuj6cGZTTpBlP4K2jEiFWnIfw9xDL5fNj52yGmeRqqS0vGF1P4Vstf4iJbeqV1o9Pm+odLRqNQiHV7QBxEVtwlbujISuIu7D2ZCVHTiQDpDqSECXISIijEfUXTut6iw5RqFEi4rYO5khEZENvb3EUfTddiecuw3cjcwJlRm1OuJiPhsIJERS09pW27SL6sVPl7mjP+Wuf157kWeMyP3U1LwLiVNwq01MGOLSaLD+6YTC23bSli3VQLy3Mq4RpxFdOsmMWiO7aUd3pl/LjNK3MKscz5gy+pr1VNDSimqUK+AiVGTlyYkrrtolIt2ptxq6VexJZOXErAmyo1hdUM02Mc6o12SJxMcTGEPTcxjPLjMeeqxLebqzxhfoxWxhiItEukhHaUSiPmlHpljVBNzZJ09xEtxEOmKSKMl+UljdIvL0ljLq56w56qeILIGKcs9VbIkRCO263aWpH+rG9RM7yZ2ohdoUNP/s/iH2cFagS4jRrLguUil7i/xul9n+H7/wDHHYsDqyipqOn4MoTqOHHiXEGHx4cOPEfs/wCg/N82Ow31ZE+kaF7RMrL/AIy5gYpwiP64rGRISIY/FMiJEIx7ixV1tS0UsawRKoErdvd9UildjTOcqhY83cwLbpBqZpXCRkW79oZqS6pR+rFFz6lGlYwVCJrZFgqF0RXcVwx6R/q6SxNnlbMMa0L/AI4EjTrtYbJyZuYIlIR7uopFb9NuFfCLFKVjpAsRKJXDb5i6hKUf5sR6UMCKVMd8Q6IiQxJIjdHbutIsFJVctgishYQrIGkRbrdxDKX80tt2H/6iRuoiqjWRRJbBEmeHcNviEQ91xD/ccCjlq/g2L01qEREWEQkUbiIt13l3dRbcFarlJpRFggRMGRBb02/NuLDNCQ6NOtRMAR0yG4u7bG37yJbZdRS7lbDQFfhMqPDgwWD96JbdMbR6dvl6sKGlLTWwplaJFFcemMvlEiKUu7DxNFqWfEFryER1Jafmt9RSu80rpYZqtYlul4rlrYLBJhS8xR+aPT5sCuR5/wAgWZaaSEUamjERkJXS8MRHaW0iwVQq0qdg2kkY6Yj4Mo/1SLEXXZvR5dSs12L04kJGx1okVxf0x83liQtL7QcloswSxlUN2okjYQk0e7zdIiOH4syiJtrXykuiREkrgJEQ2y07qiJbY3biL8o9MsOE2aWE2MiHUGQjcNpF6rreq0cVF3tDysKOWsKhGX3bJCNsem4Sjdtu9WK7We2QVVwlSpGpHTGOqyI2jaJF6Ylb1DK3CF0tjHk6qpPcu3OXs8y/nRIraJUmZaJOGrAZCm4pSHq6RHbHy48/59yHnfLIlxrKYagSkRN4RkNt27h2x+bFuqfbbmT6doKWoB4SHiQlEWWyH1S7cVbNudc3qCJfxfAbYksuPTbHd1FEfpxq6dLEXFjE1V1FnWO5DfAMUhbNMRERkQt6YjL6SH+44e4UYDxp2l8OkBWJSItxXRl8uB2ZpUSIZJKRCNqpdPd1duB2FCoZqkNSuMd0pfN6hxo8jH4l6yTIsirqpFDT1PCrzCqkKi43QtEhZ/Y40+g9neVZRltMino08OHARLjVuibHM6ZcP/MH+y24/wAmamXZjV1JsFDg46esXCMZRlEf/QbvMPUWLTScx5kRCzTKURER1vCj1eaUfzYzrUZvGTV0tla+UGjM5ZYNC6LCld2iTBuLptG4bfSRYbHk+eXyatCiJmm5qBlulKPpjio0ObuqF1Am4apZEMrZekfwj83pxNZXnzAp2e9wtclIuSwy04xLqGO0pSl5cQtFimss1STieWxtmxIxSRaS7RGX3hCXTEY/VgEeV6ciJf8AGISXHRkMiH6YisZbuntlhNVzAuqy0tP7kpDEP43VEvLtl6e7EfX5luW2ogsiKWpKRSYUre2VvzebC0WxvcbM1kgXsnpTGKKddzNqhiNwlESH0kX1fNiBrPZHU1Tyq6WCnKEjErRYQiUR9Vt230yxYBzQiJlQVUtS16hOLULw7tw27emXV6cR9dzpmCqNywiTBEhImDIhuEiIhHtH02lLHQ1q8YkW61eTQVfMvZpn2WVAsoF6/wAOQkSFs6WWiXqkMrvxbcKXlefUWX1DDoa56RH7+mGQxEtu2I+IMem3zYTXe17MlExnGFCUhYSFRiNty/lj+LB1H7cMxp3VCwZStksfD3FK0dO6PSMruqWHY3tBHvTDdwzMKynGsZ8VXMMWSZUeDIiZteO24pRHtjd3YZrAo69gr8YWLcIk/TXqiQjIh+WUu3BCPb4amCJU9LrFEVs/8SPhyt7Slb1R82Cl+3yjU+n4ll9CSJCQrMiLUX2xj1FIrvTduwMpb9hudH3BaT2cjVLLgeX1C+DWDqLYgpLLaSyiNsRHpLd9WK3nns3qE1Yvy5ZPLiu1UoxIiiI7dv8AMI40rKfbdy68ma6VNWtiyIhH7yRF+GRdP4sWLK+fOU692mVUohHwyIrbh3FLzFHdb9RDif1b627DPT07+55rrMrhWJ+KWaKgSESKUVEX8OXbb1D/ADYQ7kmrJCX5e1bFkZacVxKUfDt7rS/uWPT5UfK+eDJtVTH4bBIo6gkRR6S+n5vlxH//AGd8ttGNKykuItQluIfE3M6SlHb82KfrZjyUQ2jVuzHmIssr6JHAtAkEFNqCYrkXES4xH3l6pbf9OLz7MfadmmXMWmqL4lJLiKeqJSG35ojHt82N0TyhlZ0uibhU4ts5fiGMZCOKLzZ7FqV9U5mVjGsYMl0hCReIXTIdoxuu/wBWPI1KW9Hg5dI9XJGNA/XZVFKJNFltOTiHaRXeJEvUIx2kMe7FXzjNGGtaWiShYwlkJEOnb95aXqjiHyvK6/LV0+W1uYfCZhUaejRUg6ziEZEsSlER+rdi3fqvl/KarL3NpVPJkRWOZLElxG0ZCNvV5h6fNiZoWvsaKyzr1KjQ8v8AMHP9PXMyrQbQ05F8RmFXVRSJbokMSkQjLb5cGl7MOXeWstRmOZFX81G6K/cqoLLaUB09xLHxStIRuIZe8do42PJarKcyy9NCqnpKejXGKaZMUsGUto9RXFLd6ixB1XKv6ro6ihqiZU5LVM1qepZcS2EX3e2IyZcNxWlcOIW1LZdeh306yD8m51yvlFO4aXl3l5FKxhLIRpUkLCiWmuRDdHzS3brsRfM3sy9mHPRUbFZHVcvv0xYz9UtXTi390VuWQx4cY8eJSiJFKPmKBzbk+uo9aEzpyEWEQLlJcoldbdbL0lg7LaKoyusSL06/w46jFmMRLuGRXCJWj5SwWU75Kwfpq3RoNjyvlnJuV8hTlmQZTTZbQAOomkFxFrMujqMIiIpEQlilcyezlxsZm2UJ/alksqikH71m0REfNb09Pmji1cj5jUNonJaTQJhCJSEfvCkJCPmHb6SxPLvp0iMUJK4SQNySIrvNtj9XzFktYy2Zbl0KuOMGV5xyv/xBT0+dUTOJuSUltWUhYSyuGJbbumPTduxE1VKzmjJSpaiVMxcpLApSISEiK7u2+W7GrO5fZ+sKiqyhlNlVZrabqZqRGmqCjGXlj3D9N2KeOfaVYunzKlfkdcUkjR1Y2yuiUhK4eqQ90d2L01DexPNWInkelGlp10tVCJCzUabiK2USLzdI3boiVu0r8kR4s8XRU5ctQn2ksoy6ekRGMvN6RxU8rEsozZjgFvwrCG4SGJEJW3eq7FqzJrFURCLOJsEViwojLdt+Yrv9o4ht5NkULxUDrK2bCWDEqK0h0ytHpG7yjHy4mEmNQLJCk1iRLICkW0bSLtjuiPUVuK+tfjOERLdqFK7UiXUXVL8V3bHFgp6qq/V/xAk7TqJFJcZMj+XpH5e3ATidyI2sjX1S0gIiVU4YkO0oyGP83ll82MnHNKWo5bz7MBcUa7mJdOsbiFgpjEREe4hIijuj5caFUVS1MEqpg0aSWWtVmwhEbbvNHcPTLGS5bWOo+R+XUmwVC74iu8CSx1CJl120YlHd1Y1NKvHImsDkkTcxKlktjlskKyGJMGJbe4pEQlL8o4x/NqcqrmDNKprFiwmagjHcReb1FG0erukONQqmrV+z6kBiwYsuEh3SL0jtHq2jjI6FolzJVMRUTFjBLVbEh29XpuLu6rSxs6dJ6sZmo9i4MGl4qAq1pJ4ERcQ+HUsi9/VwLiX2fZ+/7Ps9/Esdg2mp8uNQua5VIDOEli6oKUfpL1fu4bv3Y7DP+g47G188IKn5s5gcMypRzSsuIZR/bGF9MpfSXbin1FaOZExdyiWQj0iJF1fVujdia5urPheZObpXsXm1YIsEZCP7Uy4flIerqxnOT5l/205gEQLYQ/xCGJEJdXcI+b+aMXp85/s0ldfTgnKdRSFbZIWxnbLquIu7p7duFTgOm1ZqEWXFLaUZFcP0+nBVLSsBNPGnIhiJJOJDGUtw9XcXq7sReaHVNiLcveq3T2ylItokXTuL5fNgo8uQMwcxLFJsEiKQpKpCQ6iRGMfLbaO3aWOEibUDpOYYxjaRRtHt3CMdvpwDmFa5Do1FOzW1B+86iluEu4rijiJzLmClp1pXURiLNMWrXazxB6pWiURIpdssN9JvYU1iqWC4acmU69dglcEl2229Vwjbio8xcxrpaVcCMCKMYM6Y2j2+btlgPOOdE08mU7HiwSufIVyEbpWlu3D0/TiuUvOdA/mWiqa+gCqypRyfTgjWJiyEhK0iuuxSlTLyaCa3Ur4qQ2b547NKoqhtQTCu9/iRWyIiIxLp/vcWIT30yAWsR4tqOCx9we4ftGI2l5ijGPy40H2yZXkrc7RmHLSeKKOoEjqF02pESK6QiRSGMrR83bjNFC2q4xDWDguLAFYEOmX+np/1YuqnKN4MO7eGmJHwegTZoPYKPeKdT3EQ+/ut/wAC4/Z7u36cMKNpDxZx9/uGJcR4kQ7RjaXl24eGtqGud7l6HBlpEPSuVwyKXlL5cAG8mpISIjZGJKuuiPb2xiXy4cRD7qVxLlxYcdO7gRS9Qyl0xH+xwxVVAsbfNRn79Qi4RLj3CX/pHj/TgbiWo0maXDjG6RdVvVd9WOqaLgulUYcOLJXe7iMRHtLd1YPcHH7hCng8C8YmkQbeBRu2xj6ZFLCakuM4sJTmDbLiX3naX09WPyloyqqz3eIbHWiwe7+b04t2V8sHl6WVBrIj0yImRkKbSHu6brvp6sKmwZXVNk8RGUZc2noibxVwMnGSx4j1dso9RFaXpuwaNVS07GU7XNMZS+8IhFY9w/h7rfTi5O5BrNGjhXDlUR8YmCRaPUUdpWiSyt7sQPPfIGY5Oimrw/VnwVJS09MXwVKynPhwlHVYuVzC3EUrrcSRcs8S+aXRexAu5gEFrL4ooishJRsKMf8AcRfVuK7D1PzVUPYyWrqLX8QQiJSG24d1sfy+nCqDkn4jgFQ0HAvgNw/9doxKXcQyl5vpW3lEeKGcUsGp4rUPEkMAvELhKRbvdIv9OCllboLVbFJ9PMbKqoEidGoYso3SiMRK0vL3bfLhWZDXU7GOIiBMZTtHd2x2lEpW9vcUhptPVFltUJGLdOMWT2l2iXm6calyjmSc3p6WhqmcZEOil4pLTEY3CPbKMR9Pmwh+BZVu/GSs5bzp8PVix9OmRFqMlbpkMhH0yEpR/DjVOUTXnLJai2iKyEdQRtHcUi6pbpYznmz2crOlZmGWiJLJ0SluK2UokW0bR7pfVim5Nn1byzmwsQxgMEty1/djdcI7ZD5e6Q4BoW2OA1XaicbOxr2deyrKcxoy0mDRuK6Qu6R3Dt6vw7cZ3mHsqqIrKicRrIokzaI+b6pD8uNA5Z9pq80p6ejraVi2REdSXaW23tGPbIsWylVR5tRk5HuAiGJKJJCQ+Uvlu6unqxH6ltHFiqaaNRygwYvZhm1LpapaSiG10oyHcXSW3p+rEPVco1VLW+6p4GLHERFxR4kmEXb5bv7ux6THJSMiJrOD06g6axKRFLaP83+7ESzlLXSybheUWStKLI/d9t3VEf8ATgl1uwlv05PieeeGRMCSSLiUZDbbplt8sduBqqiqadDB+IJYr4dRx3CVvqjEo/Lj02vk3J2jqfCm9chEhMdPUIZdXUV27aUe3BFLkNDR1ifg8lpfDWRFU/Ciwo7iu+kbY7e3Hv1y/YX/AOPn+R5myxeeVlaKKFdfW1Q8SNYU6OJkJcOER2y3RGXmG7bjScv9lHPWblxdWMTkgNXwNac3qePFjP8AoXuGREW4ikIld1Y3KjfWU4sT8QQJXLwFLtSmIyEhGIlKP4emI4ZrtQ6WsWDOKKp1LVfdjbraZEI+aMbfViN9bLcVgpr0MR5MU8fYHXUmvVt9olQ3TA1kilooscEf3+M7hGXHd5f/AGxesl5eo+TcpTS0VO5QjIaiuNmo5xEQy8SN0iGPlGOOp8xKvymnqB1DWxKWW0+2QyuldaO3zenB1HXprNNynfDEyIjaOndt/Dd/qLED22zGUmglaV9ih1SPiPaUlYJSf7KTqwSt8MS6fmIf5sWjm7lxfM1OIgWkxa4rbqaY7hEol9I7ttuGeaOUHZs6jzKjYf6wo2CVOMbWbbS7rZbfN6cWYVMpRoaijS3UWsRZJlxREYl8xSL5fTgnu8WCVMt4MFdnmecq1TB+IfTMEpOGOoW7tGIkOnEenpxcuTvbrSkJU2ZpXqFEZEmNsdv8vmkO3F85o5STnlEynbT/ABIuEWQaMbhYJXR810hK4fmHGL85eyquy5lY6jSY0sbYlK6Il6h8S2Pb6sV1vTfxeCZkenknU3LI6rLa9LBoqqm8YhJdGREWmyI7Zfy9RWjbgpNLR5hS1Ti01CMVk1tojcIrGO4e6623HlOiz7NsjrvheJPCUdYqbqG3UESErRuHaWNY5L5tHN06lfVOfUCxkmFEmMWJXF6bhj/LhNullIySQqtRnOzGxZG0aUfh6VwEtxRJkhFhdoj3SwZVVRNSwhEWkuRal3V09PVd8o4rdOBU7oixqxJ1xqtiXVEfTb+HzYmF1rGyjTwEmS1QYMhLdKXaI+kdscZWPXeTQhiFqq/SrXOFhPWVwkJERMuL8xW/L24bLm2jqFso83oabNKMVx/aRLb1EPVdb/qw3mFO74jUFekxbBIUsK0SESG4fT+bqtLESVIXw8QYch04k0RYRDK3uLdd8ol6alx2FBVHm2Q0FRp0uW1lZqfEOWhtQRJSwokTB7bbY+nbiyU7ahpCyqJSqqTJHpxGnLtiO0RERxW6NAnVRCfVuIbhl2+Yol5Yj3YtVKCTSLNGpkS5LWJDcJbvqKJF+LC7dvY5QqlNes74oS+52NXcvbGIy6R+rp7sSFZwJ4xtUzUEZactOUo9XSN3zYDoRKlc5bGEVOTiFkyl0yKMtwyj2j+HHV2aFT1jqiJBT063MJ4lIZCvbH6V/wBNpYmnuO247lVz6lrK+hqnUtOTfhaGqzRg6ZEOimnYIkwbbdzP9uM9EiDJ+V6cae1NGmMxEiK2Vxeb/TdLHs32ecnI9meU0fMGd5u3LXcxZclNWuiSLCoSJZRL4jdGLI7f4m23Hmf2/wDLeScj+1ih5fyLgFFR0eWrEhKpY5jmMJ3iOJlsxXp/diIjMhHza2jfLiSWxj1M4zB7jTVL/jMWwdJniCRXdPqjb8uM5ysS+JIdTg9ciErSErpSL1EUV/ixo2cCRZTVLeLXrZR/cLHUuIojIvKI7hlK2I4zHlVrKqqWQ07wkQykMhEiK0h83Vtx9BU2ymPqOTwa5yafhVOpXOptsjSwg4Gy6XD3/wCPut4e/wD78dgDKk5g9bOCsuqMwXKQ8TBZ8eH+EruPDjwlH3+73f4Y7Cf+y1e3iWn2jVBFzFzV76dZ0rMwqnDEiEijWOkLBEZS/surGcsKoRUaxW6zBEhK6Pdd1ERF29JYvXNVeJc187ERApi82rhWVwkX7U667qHu8w+rFJFS6itFfho09MSI/EH1FLcMfVh/p8p/sXDb1wJyP2p1HLnMjqfMUubRsWK9QnSjddES3SG3p2+XCeZPa/nmeaaVUdOhkiIWDUERFIR8ojtKP1RxVeaJfr4maJF4MRAuncQl8siLCSeKnEkxFuoREzxB8SRD4f1SL0xxSunTyM+brMpXcHquZc2zSjH4iUR8TViS1iMvvNpWjtLEPmCqgvhZkQkJCuLCt3fyl/fTicrzJtTqDpmxgjFq1x6to7rStL5S24iag0MbesnLEh1BIZCS/l6dw/LimFXETLM3kAoG1a+HFZMEpMWV3VaJd0bbrvmwMxdRRpFnBkh4D4YltHuErZeaJduJH4X4bgDmr+JcJS1RGUpdvlLaP4o7sOMIdEoxDUGS9QZCVw/djG7aIywyFjYincjyzusUSy+KJqxkQqAitKJdw9US/pwO+hWVEx/Cp4cXQKaBleUhEY8C/fwZd9P1FVwEMh6o/dkXSNsvLERjgcVVTVFwp08QJwyZp22x7vLH+rpwraFO6yRj0krjw4uZwIuEhlxGUvVxHq6e704A4EwgHxAVxG0REi83zeXFm/4czR6xhTkJF4Y3W/2JXemOJbKvZrmFa4WVCypytLTlcQld1eW7+xHHS67dzvRsbtBR10b8zNfBSuDeBs4kQLEuJDIo3D5eMcTlTypn1Kr4h+UvSvhLgTV3kHCP7ojx6d0v9uNG5T5Yp+WBqCaXjMGLKkB3XDt8pRl07cWRfNtGolrDTVULcQ7tMhISL5R/vb0xPa3xNBNIu3OTJOR0UFHxRVVJAdd7+IhTmUdPhtut23S/qxdyrEqN1RULjTpEr9S7qtEfNLFwyOmLnrN6HIKOnoKysqTLgtjKbUGnXIZOKP3cdo+m3ux6i9nvsY5J9llOl1Hl6G50PiOzDMiJhEQ3eGJFFJCJW6Y9W4o4ztRrFpjl3NDT6Ofj2PP3JXsn9o3NteytHIuFHSJpxNebZyQ0qTESIS4DK6Rbht6fTjbuSP0QEc+UJUOd815gxJgKW0+VU66VLl9USKTLoiN3T02yxdcv5yZzBmzKPJB1RiIuqxpS+EpfvCEdQtwjEtsu3GrciZJn/CNRl6+LFpZAtO231eWUo+by4+at11jNwNdKFVdmKZVf/D99lysuQly85UWoP7YnN3E6Vsh4ykMbYxIeovVijVX/AMPXlwK3Sy7nrmCkUgxYHHjTU1SwOI8Bt95CMhERIR8w3Y9h0mXJPLxXVSaXElgSRZHq6R6cWvJApUASPgFr49UY3D1S/pwyq+1m6SItRFXsfOfNf/hqUtWDmUntIqlVHFYL06zlpKR4FG0iIWDJZD0jcPmxjPPf6F3tg9kLxzKlylfOGV0rpFVcrcCqXK4e/wBwm6kjqjwjqFIRMRkXd9v2VbR0h8ASfUW1gytxFtydJM4tp1EfAS1BYsSHbbaXzY001Vyzy6meyVP49JPjXyfzTQc90ejweqrqgEmEsTGQiPUQ9N3vKPzdMcO8f0aecef6P4zlXkvmDNUcHRU2ky5woISjctjBEWCUhL3iWn1SEcfTH9In2H8me0vljOavmTlrLTzhdI2pVn66KGZIJY8eIkFUj3M94e8fcJe8eMPtEuGPS1IC/hEggeCUiHDgC4x0+Hu93D7MMW+JbdBF9jKkK8bnxSyP9AH2+1/BTazk+nyceMUgOaZuvU4jKJDwFZsiJcfcN3aJYjcpynJ6PxKLLUIEZLInuJxVBbSGXdaSxKMbbRjj7j+4FcBH7ePCX/8AzHxGpsqHlnhxyqnbx1Muq63LFmY8RERRWtVIi4Fbt1N27qLDrJZlC0VkS2OwV8VqlJ8bY7B6hGMZeW5Y/NgcM5WeV0+nYLlsFKzK0R+btjd9OA6V4qqqqnEeGm5K2JGN0ZDGPqKX0jhujBbU/CisSElkJCgRuYRXDK2Uu4e35cSzV+TYyJ7L8xgmnrAEgWJCUWW6faJendHaJd0sKkxRSplqKQxjHUGXT/N/Y4i8pUwXLcoiNaWCItMRK64SHyy2/KUbcHC9YpYUR01iXhqWJEX9W6O76cLwhgsiSKrKLhBZFFlpOIi1OoRjHqIiLzfhw8NUkWC4yW9aYuJkiGQy7S3SkX82IdeY1A1Gm8oahFIwEhYQ6fiEPaQjaJSIpenB1OfxVPogIiRRkVMsREStuj1RkP1dWETUcodk9KJ8ulRgK2uoxdSyBjCJYrZGPcUrY9w9N11Py+qqqOuJaFlTOIpCIslESkREJEUdwiIj6sXjIaph5pmC2LIxcSa5ZF0kwSEo3FKJJLddcOIXMMrXRViSCKFupxSxumIxIbhj9UpYJOPFjpXoRK+avhbjK4nRJpr3DbdH5u0bttpXWzKeaqV6U2ipaSZKbCGO4bfSIiPy4i6jJaeopS0KfSYXiSFciL5Rj6ixXxyisoqgia5kitWcokURtlu7ZF6enbg2VLAeSmwU7U1SlrpU3fDkwlEX3fV8sR7eqOEuyn4omU/gAO3xy8vqjtuj8u6OM3y3Mc4oKwdUdVcdO0YylcIlIrZEXpuEsWCj5tKXijHw933hEO24R83924z3psXko9XUi+bPZlQ5vTuqIgqoYtbBbpkIxiI3D6bv9WMpruSM65DzJNVSjx01uEUkJFaQlFYkPm3XW7em3Hoj/i1YpITHSISGLAdcMYyYI7vL1R3dRYjc0zfL20o0tVpitg6ZaTJDEvvI7R8ol8o4qqutSOQh6knkRvJecrzbKV1EqYxFwjFYxiUZXD3dRCRdQyxMULxB0msJ5aZXAN1vm/u0fNit0uaLVrL4SR4lyhuGP8vVgqnzmnaxbDEAKRFeQ2kMvp3Dbtl82FtWztuoS7L5EpV0s6eoElioS1GbdzCj0jul8v4RxEiDtNmqtIXRYTRJcVxuu3R+XByeYUjIdQdTUWsRFhDHqESLy7vplg6jKjkJIYsCcMRBjJCRFtl8u6X4scitHsFLRLdBmhoCB0QSxDCXqEzRjpkO6Qlb5R+buxasvCo+HFZDDWlEtG1fTH0/6d27EXQjTjVMEiGQ2rmRCJea7aRWl6fUOJZbVgwiJYnJgrLttukMd10e3biR5lpxGrtB1dX1GWi4kM/aCYKxUxciEbh3FbaMiLEPTpW3mLJ8lzJhamYVhEOuNxCtesSxKPSIiRf7cPZlnlHT1mp/+Uaz7v4BbLmFaIkI+Yoj/pKWCMkBKvbFzDUnmlPmCcqowyl1QriIIKtKLsw0epnBcRpx49RSt44YtbbTuC7csYNazDmaszys5ZymtIdGsrl07JrtKnp1scy0d12jLy9uPKftGzYs+9onNFcS9dJZoVKtjRK5alimPpKJRLq29ONwyTnFnJb+bObq/wCCIeVspcla26kfjnSqHCIiJdyU22yEu4ix5zyugYrJ6enqGICudTlUVD1sL7wriLzXam66RRxoaOvGMhFr7zjIDzDqKyctumRCthOEpbpXRkRdtt2M1yEqhSSEx43FayVo9w+q7T+btuxeufqgRyWnKVMrUdHwiEVXF0iW2P8AViq8sik6oYSEhIUkxpW9IxKW7dL8O3G8ix6eRjW9bFNlyx3wVBTjVkbz0xHjqGPH3cf38eHD33e73ceG77cdhscuoa+lpuL6ZVSQKERJo+/jxHv3dRSx2M41oViI5mjUc5c+LNInLMswGBERS/bGR80pRH0+XGf5fWkraniRFEv2YSuIiEi+WQ93p24uHNymf8ec4Sc4P+1MwFi9xf8ANOHqtjHy7i7sUcQd8clmoRjIdMj6bbfVHdt/lxvSvOTLif8AHBG8xabcwIQZcyRRPUKRF2jH6Y4VT/tmaMSLBHUG1RCQxL/aMfVLFup+RS5jFecUWaAhyxFkXuFZEMoiIyEbu7q6sR/OnIrMhpSrBY0xWNpES2Wytjbuu/DglvTx9ydqX8iv5hRrawtVywKnjaElxK6NvlESuH82I2nbl7WLIhRK26JXXD1eW7+yxCrJ1bUCX3pOIekSkJeHu6vm/lw4zKxau9hVJS1NOMZD3Fu3EPqxT7EWWRMOzJeciKUSUzUtQKbvL9O6XmxOUfs+zDNErY9j2DEiWKmDGV0vE+ovlxWaMVoqBLW1SZEiXaQxHdb3XFH1FjblCSKddRVM42p2tKOpLqEdsrY+UvUWJL7fTUr01C2Tu5W6HkbLaRi2KjIYjpgy0rY9XcQyIfN0jixDkmX0SY/BjukQCQkTIjEh+YuntHy4eSa2mVODI7StX1Ful5RjduG704ULYrWkhYqoIiu2ku3qHtj83djO9ZmNlaUXxgbrkLFNPTyQgYsKKR1BHuZ80o9XT6sQ9dmLkU7BpxNUurW1LiG6PyxH8OJDMKz4elWx7tAtQXaTBWNo93baMrvL3DiNe1aCdUEwxYVokPTcO6NvcV12DX/YW8/YoNZVVFbVOF7CQIl4Y7RHcXSO0fzFiv1w/CuJY3C5ng0yljaUh7h3XF9XbjWqmip8xFYqIhEhIhGIjGRd0RlKRF/pLBXK+Q0TaiozSsFjRy0SqliSxk7TEtsbZFtH6cUTbEL0IPRZm7mkexH2KZlkiFZg3ME8uZ1wrtSqaEWOUkSHTStcYjcREUpRtLy49FZTyXlOTaLqpjeY8yFdtXmTNQd0tojpyL7wrdo4yv2c+1geZcvXleR0dZnLhXdXoWKxSRDcTCKIjK66UZS3FjVqXkHnLOdZecZhk/KqyFiyGid8dUiJCMhEi01jES3XDIfNj43VS9kzmfRUrCLxJbOOb6fUYmnrjFKxEacRX4hbfKI3fl3YsvsY5iqsqql05VvF9DqEPF4mV1xSIRHu6be7uLFKX7FMrQwK482z/Pq9LiZ8TV5n8HLtilYrWUfNLd9V25Oo3UWe5fQupwEhitciGRDEoiwtpF3SuuuxmTjLcSiZ3jFj0muuXUxPTESttERIperE1Q0E0kQxICuGQxEcZ/WcvO+GpeNI3hwX9lvGRNWXHzeUu7zYt/J+bOKmOgrma9QsoA5gx1B7uONCqdp6mHqY2TJCxlSjwECIdRg9Iju9WFcAEqPj++77ZbRHqw6w4lHhdKIy82G6sCFdhR7u4sXRBjbzJVeYKJbsuqqYve1bhIGKjaYmJCQy83d04l/Z0743kfl12txfwbllMesXvKZcVjxl9v8A7/8AriG5mrF8KMmt4cQ4jxLjLjt7Yl/qtliM/R2zXhW8g8Mv4mXxeQV1XlNUsilxWS3FxX1F9hJNLB9/GUTH3x4+/hw9o/dxUfqFmKoY1IhiA8OHdj5Ce33lIeS/bh7WMsF3CpGn5lqK5YiJSWNWmnzDaPaVUwcfXuJcNxSt7cfNf9O/lEeXf0kQzNVGulTzbyyl2sPDgPGrrqGogwZe7dwp3U/CRdIjcMeGNKY3SRGlfG2DyxWALaioZEQqGCKyYRWiJXSK35f9QjLqevE6en1SJThHT+8iSy8wltiPUOB+YEEb6eLJsIpMEbWMJnq3EW707RwdR0/xiUieoe6oYADGXVu6ZFH5duAjip9DE8iUpW6tOl1smeIOlaJFEuntEbo+bD2kSjWslrFwjqQAS6dpD1RHd04iU0bLtfxS1LnkX5hG0pXCMSjt6hwcQlTudqsIyFIkJPGMrYlK2V231Dtwj5dBgU5ooctxlMVlorEdstwjbulu9OE0rUyERITXuFUtSW4eruKO3d5RHDK2iGYOW3UVaLGTZaNvd0x/3SwQtBU/hm5gisliQtiUSjKXbbbdtL8OOfZeQZIJaNLXZbWPco2C79Wu0SItRbhJiyIu3WSQ3f5mJaqCnbR6L/vFrkUFkTN1xCO3uEcQJjUPEk0YspidL4W4R0WLIWJLq6hG7aUsGozgsyRl9bTsP4V611i1s4e/wyESEfKXcPyyxJMS/I4fo0LjdFDB8MnxIdsRK78PVh5w/FRYPgLIZS05CIyuIR8tu3q+nEKOYriuFUciuEDYUhH+rq8uHKXmP4cVzHgDE+H4tQREJFGNw913mx5i0clOyCqjKaf4ci0wZISWWmuMSLdH/LtL+XqwHUZMP8K0mDo2pkQlpxkJbZCIiX4t1uE55zbS0qyIyksV6OoDLRLpHuuIf7ljN+ZvaxQkmoTROJ7CtXoO+8L6o7rdu3FFVNj9wHtVO5eqqXiaA6WmsbtHaRWxIerul3MHpLGe13OVLSpSwGFJIp8HxGEMS8OUSIt1xfTiq13MFRX8KplZmgoSMtYVycwhEhkRRHut+by4O/4RTy0/LTzTI88RUVo/EUvxNG6l+KHqYuQ7ZEIjjUSlFXFiB9Qz+I6XtBzDNlMPL6RnD38B4xgRal3TqdUpfzYCKt5mqmEQMXTLJnieDKREQ7ijulL5fLidoOassy9XAf8Ah2uqWKJhkYR3REorHtiO7u7rsWhPtDXTqSFVyrmdHJcFsqQSlbBK0SEiIRIt13THzRx70XtAO0v5SUin5I5kzJjie6pRTi4hZaXVHUH/APdjIe3y4mMv5Q5uytetUVz1MEiErvDjEZR7ZWxLuHFvdztmeU5fT13DknMqfLSYsl1QOUVMkjEdPU0yIV+ooy8scVvOuauaGfG1DMgqKJtMpZEmrcKakBYMkOJfUO4pDu3WjgFl2+wUwieO5o+Q82irTW9k7ojEfvJW+H5Y/wB7Yi557ZKPI1xEuD2VEiWSrRERkPiEXbtIo7sZbn3J/MWUpy8cyqONHl9Yv4ilJesSnLG4hJixIllIikJXWjIhjLExlfsyrG59XZbldC2mrKejTWOq3xZ4zosWuI7hLUkJD5sL+lrWcmC9d54rBYOV+d+bKXME86UWX0Z5CWnlNPmlTQ/FUFO7ckYkQitkrvEK6Iy8uj+y/jQ5PW5hk5ZXmDc4o80Yuvoqj/n6aqFmtHiRSBg6g6xRIpRG6MZYc6kyHMl0/MQU9QwqysKn5iyJeppCsSEfiF910iEd1oxHdjS8t5Jy7K8yfSsz3hnicpqxqnVdNwZTLcv757nVBfeEtOmso9Vojuwu9FZMVCrsYK9vGfVmT5Zy9yjwpq/L6KsplcyVlVmQAVTm+u9pLeQiXvXx1hc4tQhlASjG3FSL9vclL4mIiSyUZDJkboxHdqFd3em0sMc5891XtW9oWe851Y8MtHOaxdQqnZ740SAUIUqI8OHAS4LWIj74jIiIiwEw0gn4cUpBK2WyLbbGUh7REsUQkIsQoKuzcmKjz5mJNzClpXpNiUlrEiOnp23S9RDEe3dbgHKWxiR1BBKLGMWsbbrru4rR9WFc3VCf19TkekAiQkIkUur6bfl82DOW1aormJGIr3mI29ox6tsv9McXY/4yHLK02TKaJ9RlgMaXFUmH7iWsInw93D7eHv8A8P8ArG2Uvd9ssdgLlXN309KIU3FBN4JXwaVU9nAi3RL7Sl9vD3cft+z7fsx2Mr0zcjsVrm6l1ebubmEL4/rLMIvXKOn8U4YldEZFd+XFDEmD4YjqyGJRIhlbEo9RFKMfTi+czNd/x/zhO8izquIvMXxTBH5Yyxn9CRN1GARU1OThkRlaPTt3bZXXY33nnJjR1rU0zljTVlPjkJCwSYUijL09XlxH+0I1ty0dASBlwloS3RjEeqXlxIctiSMnEgEpEskrmPTG38P8uIXn4hbkq2ahDJZRIvmiV3mldjKWf8xe87VGJkQgA3cKYlxGY3W9Jbtw/wB3YcGp+NAfckCYRSiO6ReXqEbfquwmoJ1Vxp3ELFEQxIml2lcJF/mS8tv4sc4p0gsMiYMtOIDp6ixLbG4huLd+bG3HGD5uO49SVCzFLtMCEWaY+NG67q6o3F8w7cbVTmwKFcl6WisRLUuj+Luu+Ye7GJraxQL1WDqSiwtvTcMvmj8vcONmyegY+jlujLUgWpItxRHyjEe7Emo69TU0bbhxXMEiFlxDZEvN1dMt2OJ6Q0xqCIkjLUKP8OVwxu6vy4FGthTrZxEgksh8NlpEJS9UhG3/AFYg82rCqqilSgZMEvBtiI9o7o7flxCqmjNmJIC0WuEWkprCtEhYWkRdX1DaJYHrFMJ0SHVkRS0lxiIj07rbY4kqcxp5CpZU6bdNpFtu3eYer5ekcRtU3Q09MQaQjIiWy6I93zXS7S7pFhq8hTMDrqtU3MawliQkMrrbZbfKPduLdh/IKOrzzPKPI8sLhS1DGcNTMHcdVdLTkvxCIvKuVvUWP3K+V825tzbL8py6nbU1lUJMSNSz4dQr09QmMIi2ld+ERlj0Ny1+jLWZDRroa/mE6Yq5n6wqCyZIraTBtYPjCQxlaJCP8PEuouWlcZPK0Z2/A3yb7QeS/Zl/2ONHmT00sXMqTEtVkhiROK0YykztjHpGWLnR+1gaivqw5apKnmekUYmP6ny+prmmJe6Pu0xiXEvf+7jdHpGQlg/K/ZfyXk2W1lVUFVZ1WU62Cw80zAXCRbitGIjEYjGJYP5V9u5cr17MszJj0ZZWCv31WXpWykyt1viEvpSxZCJWlcJbduPmn2tbKFNhWxUPfT+0rM6jUyr2ZZ5xo+HHV1s1raKiFnGIlJeq7UEi9wltlb6sWHkrOuYKd50mf5WHL+coPhwJFdwCpSS5F4i2qL3EBSGJW/LgvlP9IKnzLL1i2opkVQyGXxAsESIpRKUYxEpXdXlx3MHOGW8wcWVFHWCh1QsSlqCsoxIh/mlH8scIdZ22VQYbllLGqZJ7TUpFS6qlp6ManiUa1VT+zrYAjazgQiQ7hiUSHF6oOYBXxIzLisrR4af2lLqu2l+XbjzbkvPOTty92WZpTm2nW6SX0lVLUEZaZFEvVcP+6yZX7QaHJsvTCqJrkyiBMHUZ5e0pF/p8q4l/E5q0aJPUic2Y8V6QaUbb+7Ccyr/haGzVO3dLGP03t7ypqH8TqA0qfiIzExkRbSKPSIlbIvzYbH28ZRliipqvWeRcR4FxNgjuG4rvUI/MONNWyXExZ02LZE3zhmZVWW1FPwbwp2NWwgZGUbSH6bpen1Yzf9GnmR3L3t65h5RR4+S8xZFw5iWIDwXo1lIxFFUF3FrAylK4vs0fNhn2je1zl+ry6sPK2AsqqnYknpWItkI3R9IyGOPJvNn6SZ8g+07lDnSm4gweVswXUVHFg6xNoHrJFQsYkO1TOBCPUS1l04LSI627yUarGaMfc+t0/d/hx+z7ON37seOv/iR8qDmPs75K5oBE2ZBn4LqzPj93R1qypGe7/wCqyl//AG427mP2zZdRZcmvoq1dQl2idPpcJcGLZ92zdtISEvSQljw/+lX7QcszlWfZbSZ5WDl+ZUZfsNZVF8ELBIWLEhYy0idIhFctvSI40JviGxMynSN0snsebc+ysZJLh7zXbrCRRES9JeUY23fThXKqkhSrKPBpJYQiVxSiX5RlL5sSWaUtRWPZVVUyTFYsYRSIem71FHb24ZEPhaqsJok2KycQoIiKJF0iXVIertwXqZRibcKS1KoaqlWICgytjdaIyt6vNKXV8uB6igmxjPiGKIbd1pFIRH8REXzFh5eaQFOoLRHxBJsS7pFb1DdH5Y9OAXc0UtKaxaxirmRaJbtsh7sJVWhugUssBHwDBdVEqo12aa/DaPbIREu6V31ebCSEQ0yGRCyI6QlIWXFbHzYrLud6MtQT1dbW0RWDBGRRIbR9Ixj+LELmHtGnKIyGMhMrpS2kIxjb/N04d6Dt3EzeqlyzKvL4VxBVaTlkTN0boiW4d13b6sKy3MqfNKGsEXIFwiLEktcREWRIhL0s1F29vpxlLOfqj4qnp6Vj64o6lPTCsnFKJDtEe7pxbMh9lftMr+Wxzk8jPIcjytgp/W2dkVPTDquXoiUrhHUultiztwU1Ki8pFxfM9oHqzmZdrjcBJWUZdJf5hCRWj/DGRfNdiucw+0Wmy9Pw6TI8wZJWgzdIiGIiIjLbbEixrS/0UeWKOizT/iv258tU+aVWVNqcno8heVSuqIQitjmqFkVk4hkKxIuN0duCsp9nCPZ1l7H5Tl+WJqa40qDmHKs2HhXcOK+C3r4J4V4iK6gmpKLBiQjaI3YL1aq1gW0W2dim036N3Oeeop67nfMlezfLqoNRVHWo+KzloyjH4MYsWIiJFJxL3brsatyr7B+QeWuHEMt5NbzJmfvQRFzvWcBcgnx4e6oSWmlYr4SLw9ZhfhxdOWORsqqsyq+YuROV+faaozBglW55zJTEVLUFU1EXuGq1CGWoRF4cttwyuxWvbP7HC5S5wZX8z82OyDlpVAVR/wAQ5bRVmYKSTGEkqcmCvTSwtERWWpK6QjIsS+s9tuMdFCha61335FAzeuDIqClrKHP+XsiXXE19DQ8j0IiusNRMHgLKiKxiu4okN2ndHFaz6jqs0zGhytVPnlHVMYvTpK+VV8VUSK5YsiwSISEtO4Sjb0ytlWrlnn/2z5ll9Ly1mWU5RWOKooGVqSEtMhWx7GU8iMZENq2EUhMtS4hxKZxyuVG3mLL6jNHVLKXRHUGh+By5JJZIY6cmJEVxiWoREQ4OLYVsRqrnGRmOW0/JdTmK2KzbjnmXrSRU9HQ0I07rZFFzHREZMEbRH6cNszLmAMryXm5NG95ZpWOp8tpq2n+MoqwlkvWWKWFElkRCu2MSlHuxpftGzbIMs9oYcycwIo6mizQh/W1NlxCWZ5dmGnEnCsiGSnCMokUpSlpiWKbkvtrfyvUZdW8vUQDzFlVG7L6DOs4o409IJxIdGnla0YykW2HVdiiGl+uwt2VS51NbVct87VXL1NnI5lW0lHVUb+XgWLqSsS0RZVU5VUhWwtPTivpiQ7rcP8ad+WctUdc7jnAcsUtMSW0Lq0tY6b3riVKSxLUjxkPiFw3EW23GG5WdPl3HI67MfjHZLSuE6ggMlszSLJEKyZ3SK4oiPTi28t1Q1/L+fVHwNS3K/iiEsv8ADqFJ26YiTCGO24ZStKPSWBenbZlPEuiYCE5C7JstqMjzes4ZRLUKhr8qzBzGszYbtMmMYIlrLdplpjEiQPUJDiyUx5NyvT02auPLMq5qVT6eaaqWJItMRGJCMh1BG3TEZERD024prvaWNAuop8nYrNU1SV0+tWJ8IlsZ92uX3Y60iKIiREI90iuHK/s65v8AaBk1QxghSZJxzPjysWeZxGjocuZLUqOLhK4RErY7iKIy6sE+7RG57DqvWCt8xZXlLSy3NqKoGpKuSNdqiJMiIkLCYwbf4chiXpLB3MWZUuUezuuy9qaOs/XmcDmDh+MFnwdGIsJCYkO0iiRMkMSGMd2DMszzK/ZqrKs15bz3LvaDzpSsr6Uqeqy6WVZbQGZLXWClwixlSURZdqCIsjHtqItrMrrmDlorGs8RlYv4cSFg2y1FlIbu0pY9VZnoDFm4Ll+jVOW4VsfSpSLmEgpS3Dp9txRL5cSFLE2SMmPcSyJ0HCMh29XV1W9MsFMqKhuV5eyIUZCsmTFYrEbStjttTbHuxFma6ciu4q0xKNSpdqyjIZW7vUPVLDt/aDpjGDPc4ayozhYtWt4jERIGdVsrpbiLp8pYmuXSZ8cIsWF1o6bNoiN0R80tPu3dWK6vh/28wiFYLdGO6OoO20u3q9WLVToqCiRESlrWLBIU6mmRRjb5riliuZxQgTzLTT5o0qNLWvCnWz3kHFnAy+333Dw95fZwH93ux2IqizLi1fF3w51erxlLjw48R4f93D3f4Y7EmBf6xMc06Y87c2ExcB/XWZCyN2ov4x0hiNtxW/ixS16nxQ0/3TNSJXCNpF/UP0li0c0Xe0TmxK5NYzOMw8MR3RqmFH0iIkXy+WWOyv2aZkZLqKqoRllKLhKJftBMkIxkO0h3bixbdYtbtlJNXWzouJKZDplSunSrUwiJhNWPUIjLy2iIjiF9p9YPCgDiv3DVcVkGlTrInEUbo/KPbuHtHF+ocmy/KaeNP8Y9emMQeQjqFdEY+btxLU+nSlp0vgRjEkRXqDLu7Zd3TjEa/nksGpNWS4sea6Pk3mLMV8R/Udcf8aRJJY7e0urTKODE+yrmxCxFORkFQRDp+IsSWN0ZXdu7043quzIjXex7Zfdi2RSHu+YsQtXUFWiwRZNYkN8d3d6e3q/COK/rXn2I20CR7mM0Ps75iJ1KSMqbLUtJdQm0bo7S6Yy6bfVjTstoMwpcjHWoSQxZMFaRKPpEfzF5Y4kHVDBpiitkupQlIi3dXSNsRwmoqFqoyJBCoSuFhFbEeqO4pWj8uOfUPZspRVp0q7ELm1BmBrcSqdrSJMliBDttut8w7fKQ4i6HI6z9YMY+lYhK/wCEJCUtsi3dRfzYlnHQqLWAi1CEbgZaVshlG21cekfw4kNVdVSrEynJgjDU2sjav+b+ywXqzC9AZRZbqR9RQF8VUU5wAhLTZEWDGXT+KPVtwPnFG46eWmPiLiJLHTuiUilLzYlqh9OArgQVYyEryG3bpx7rrv8AVgF1fTtSuTlCIiMhBcbSLpl5ol/ux4r/AGPJVSJpc5zzkrOqfMskFp1yxIiEqe2MYx8sR2/L6cXPNv0iOb6vOKCqo+X8/elQ6PCmry4CoJCJSiNspen9/TiCqNGlpxcioWchZGBCkojh5jVvbT6QtaxYkLlVJCQuZ1f09RYJsLG5QJwZY4yQ9d7UObq/OKiqKnpMlYQpW5D/ABviCGUSKJeaPpjin5lmXMFf8QUqM5eGwlLkRLutiRd3SWJCsIhzBzlJYa/iCkarpF1DLdtiI+ksD/8AML1BvEosWQ7ZCJFK3bbL8WHwqL2Uhb1J6bkeA5o5rCq83exi1lqEi3w5CRXfVH0yuxJLzSoUyoJXMGdqJy5MLW1BK66Q+a23y+nB1PS6qyFDNK0SvK0SEbRlHtL0246ly5hxdTMc1YkJDKMd3V/f5cLbA8VHUk0c7855esiVzNT1JMYMiqaMSu6iH5SL1R6sftZzrzxWEKwzyjU4pS0qUrdpWiXlHp9O0cRekSnRixYiuIkJCJEJbVkX/mdVxWj23OUL6dpanAdUvvCFRWlcMiEt24v5cKxr/iOjP7hic85mOq1G81ZwEhWQ/DCtZD0ru/F/twdS/q/NhqBqs4zyu2yGpzIllISiJRGI9TCEi7hGN2FZXmg5bFZDpEQkwh6XdMfyldi0ZfT5fmi/Hp7RkJBESEhiMi83bLzdOFvK1/EpSuWK6XJ+WmLHDUV6NTUkI5puGQj3bZYDqOTadiHDVfFvEllojuVIYykPUJDKI7erqxbGcm5TX6mhSqRUMGRM7bbbuohHAdV7N0ixa6DMn0xEyQzYUS8OS5ENpW/6cCt6L3Cen8F99lP6QKPZ1yXR8mc8ZRmWZZRlosTRZzltzaZBXaTkyl4ZMiLBtiIjEo4yj9IJ/K3PXMAZxlnNdPUuqEglJOWJCI8D9/Av3SEuG3j1W/4cPswmq5PrqVfi1BVK7RjqCUSGUSIvLd+L1YrPMHL9Oqn0QJbVrGIwZ92MY3fMvqu/Nh9VdUv6kEzzYiYT2NOp+eV5lQpzLU4AThInQWQp1OohK20dxdNvqxU8w58W2oYmncwagbRkURtlul5fzYzmlq0op6il4ajkl4giZSErpEQj6hIrsGVGm+odAYDIXCIsEREZeJb2lEpYOKFRtwPqphdlJL/iqoa5dQpg7hitYjt7YjtGW7b+LEWefNbOoZwcZEki46wyiMSEZF03DL09PVhkm6AjKTUyIiGO10biGPVGN3lHtwnjU5fTcajVcOpxEpEI6hfd3beqMR8xDdivBYXIke5mbkadyz7DeaOYxy2sr6igyPLc203MqTIWDSi5xLX8UI/d+IMrilEl92Nayv8ART5OyOhrMv453x9ofOzkuqKfLaQf2SKmCwhY5ZFHUHU8o9W3GI8ocqZhnhFleQZlPOs2imjoiEhps0qBGQ05FIYsIRLTkNxW47lf24Zxya7L8yp10vMOTUwVNUOU5spdZSEt4iLxL/FZxXb2lLujjNvS11xWS6pq18oPXOQ8y5byIxLOVfZhkeWJpaf4eqbXsYx5M09QS2rGMbYy3N7YiV2yHlX2pe0Sly3mbnRoUmU5eQPzGj5oN2SZdUU7ffraxLKLB2DEhLgQr4CVpXUz2r/pJf8ACbaLkvk/Icr5bRS5bRvrOJUI1FY8mpGopViRWjwFbLiuKTLcYXzRzwrnDMaau5lz+t54zUA4sRxrag69nvMh4RWsRJax1BlERtiPbLGGiPE7WMaDPmuydD0i1vs3yfKuY+Yc6zrJ+YW5aVFk1RkHsmy8KOgKtbrCKk1DWeMwVrI2EJSWtMrRtxmld7YKkM1QjlXkPl/kbKzqEVzqoeHHNK4KrTtZwc4ICQx/wWPqxW8p5U9ofMuQC2g5bqMoyJlWNZwfzbXDSqEhWxK2aP3mqWoQiXUJF3FiPzblLkalVUs5o9oOd84Z0A8Rp6Dk9XGip0iPEeEnOZ1S4cRuKXltHFeCQKSGjyYD5959/WVXllFzVn9dm7zIqfhRV9eVQK1jIbUiyIx1O0bZbYyxpVR+kjmObex5XsXz/lukzSjq2UuV0dXTsZUjwUREdLTspRHU4PFi1CJCRfw9u7GW/wDDXLldktXQqyDK8soDTGoJK+NS6otud8Q6R8TJlw3DGNuK+efV3L1Fm3KmaZg5eYZkCeGSc4cKjiJDxUzg7S4riMmkQrXqEQ2iX75COGJCN4ex467TyNd549qZckZwHLh5KfIauOX0maSzbTY6tU9wsWZLWwtRn30RZcJcRkNuKB7bc5oaUqd2UuqXVlctdUtx1wklYjVMJBO8QhHUky1e3THFdfk9Fm6c85a5kyCqzvn6vDUouaM4zBqafKqe0idEbSK0lxKXy3YNzP2c5TzlyxyPyjlXL2RezhdLT1BZhnfMOfjLO6hfBY1RsJeoxciFeislxiXEh94kWHKlazv7ipe3xgo2ZZ9mGctqBPNHcw1mdVSyF6mfFVbqgWfspLj4jCIiYmN20o40HJvY3z5zD7OeeOa/gcup8o5Hc+mr6TPGFTVWqoNWoUtfEY66xISjIZcLd1uNG5g5lzL2j87cve0p3tE5Q5U5rySl+ByHK+XOW6jMqLLkr4cdNYuWOmRDJ2nwiQiTCGXaDWUNFzUjPm5hzLzrzVzHmdQ5lHxZpZfQVDCGK31VOMmsMbvD2kIjKN2GtekdFFxXY3kQua/o+cvZQ72T1nO3tVomUXM5jUcwty+nMhyijFRVHuW4fs95fdSJfhmyX7vsw9H2B5YPtAolZZnftDrc0dVZXyU2pRrKQkUxJiRHT8UWEJazhuWte2JET/MnKnL/ACNU12ZVFLlnKdHVLFxUef1nxWsIiNxC6RFLdpiPVaNtufVnto5PyFdSnLeGecyG+Kxc010NOK/4IiRXEIlt8O0e7HsOz9oOda182LzTc6r5ZyrLKTKORsg5W5t5BqRq6zNsxlW1vMGaijit3DVIiXpEJEyJfYstMQH7Y4jef+b89zhtFmvN3MfBmY1pVVQ3LHU8aY658pVC6eUpCkhWMh80hxjuae2rPq1TUZedNy0svcsQy4dSo4CW3jrF9u7tGXViv8viysz8auoqCbVisTYxhajCErSky4t3d0+rDvRbyYVF9fikFwqOZqj9n/U1OVIRLFOrVitjRtiIiI2/d9Rf7pjI6D4hNQkZaayIie0pEUitIercRemUeqWIejp0/sZEy0VycKoiVv3kemX9WLNlZFSi4SjqMqNTw4kUojcPpGQj6sA7RHiV18vIOqFJy6op6UKeopkppZarXRtKX4ZF9RWjtLEHXVlOrKXMiZfeMIpahMGQy+q7/biYERqqyoZwcwC3MBjB3CNsZborHEPzJULVlpadRPWXqSApFtisvp6vlx7Ue3eJn+Xoc/MKiQ8G6jPDaBCOoMRkWp5h6hutLFyoaWBackxJcXVNNIhjaRR7iiQiREWKTkNTT0vBLAl8ORCQq6WbiH+bb24uiWpaxdRqaAivcXqiO4t0vzYrtndcTOojeSx0WTLzcuJNqFjwFa4ceB6Q8R90fcP/AF4DGPv8uOwjKMuoH0chpncOPEy4lrCv9/v7f8P/AJ/48Pdw/wAMdjPyk1oSNi0ZrQUeVc6c0CJCpjs2zLg6pYN0fimEUfLtH04KSQisSDSUTCuHTk1lsi3dVwjd5sRvNjxpvaFzMKqjSL9bVzGC6Qj/AM0y24fmwzQyqE07ikAyXFZOEpSuHzRuEvl+XHapMnmRmn8VJrVlT6j2cFfeLcSoyEbhKI9VuOFvjfdpEu1aytIhul6RHp6h82Gajwi1vBUsi2ARCMY29PcJendgGnrIH8OaZuX94N0nRLcPlIuny/TKqbRsVt5BkEkSyWyKyG7StESl/SPq7cR9Qj4Ba5LnQkUvA3LttHut/lx06eoWK0CpqSItMJDb0kO3qtu/pxy6oSpSIVq8NZfEeJtlIpfy9RW4btiA3IeWpLkjUIICpYiMoxH/AMMSuuH6tuA1opwqEidOBLWRagCuUt0vSUh6pbvLgejrSGsZFekxjPEXuV/4lojbGUcBrzRdQmqS9ZKJbNElCMmkW0um0emXcXTglWZ8QB6DKKl06ciLUTIbrWERfdj82n8v04VWK0GLdpirRWyRD3EyLC7uqMZSLDK6lbSWkR4FqDJgiUY7rdsrRlhmoqpitatEx+H1F65adpfd6ZRt/F9WKlXHiJnEMYVOWtdOTCWUlykRDcX5Y/0jgisp5kRM10CwoitglJchG0R9P1eXESsiIh1addRQjEvvIiREPaO3uwZT16W1hSYk9YYkQlEZfN0yH0/lJUqcuIUts2OXE5Lt/wAwRjtIS3RHd5flw8mnkK1gJFrRIdpWjcsijbt/NbLqZZSpradgaYgyqEiZrsK6IlIrd223+nELWZo7IaSsqlrWQ09Oxk1kRCLJRL8X5unC+8nT06EPS0ZPoxrB1KkZE4SWOoP3hRKQ+bt6fNbjqPKPDip3FpELC8KREO6Qj23fVjQqHJKdWU5fRtYIkmlWtj47SjcyXllGUenp3YUOQpFbkrYnR3ELCIhldH5Yl+LyywX1Ee4PoGf0dOXwrmcFjpr/AIai29wj09tv9WLNl+VrNbNXwBIWMIhX5h27Y229MfLiao8jpwcyoXpg4rVgMhj2j2kQyLp6bsGU+ULFbvhUo+78MyukuUly827d2+XCmuWQoqIGo5bhUDOnIagmCWqIxj5fKI7cC1HJBPp1uRYtjtQYWxltGPTEZYuSctSgZWguRCSlkQ7ij+KPy9Xbh4lDTrqIR04kRGMliwZSLzDLE3r4hTUsmcjyvXJqnLDhxMZRFZDJgjK0e0hulLt7sC0tZmWTO02iKliNo/diUSjaPUUvy41gaJdPUVBGKgImajHS2laO7uiIxwzUZXRvWJPSsCiuRKGMhHq+UdvzbeovqOvIH0v4lRynmOaU1DRY0VkRF8SyUriG7p3EXpxYKXNKeqSX8Lq6RIht+oZFGX5sRLOQcviK0EsCH+HqbiEeovKMvy+bDyeUmUVYktRbFs7dO3daMukbZYNvSc9XJfIIqjpzpYmK2rJbBJQrGI3XdV1xRxWeYOXKioY4vuiYLNaF1xDIvUMflli4Ly6ooqenWEdNMtFbCIhkTOmW24SKPp7RwQKFqF0WDKVpF2yl+a63HkWen4ns1+pxY8/59kNdRZsTqenJBSFgqZdp7Rj0ytt9UfViM4p5hqKNaV1B/DjVC0VL4++7gMRLuK3cMvlLHoHOsmpyXuXHR0xMxuIeobdo+qP4o4ptdkNOCyYAj4clz0/Cj1bbSkX+7GnXqFleRn26PrxMTOiqBp9Z6zt/iPuHdbH0lu9OB18fBJaYFp3aZD4ZCI7ZdJSljVqrJBkTDTwPplKQ7Rl03bh8uIPNMmp2ikXsAWM8FncVu6Pyli5bYaDMfT4yXHlTgFNy38cWcqytiXKQWgWjW0vvqBYmupykJExLhH7vpLuGOIn2h8p8x6qc4zhI50XNGWP5p/WWWnrLqKcmEVZUEMZL8QStIRjd2jgBNRRoytbH063rWLBGtYz/AJft6Zbfl8uLNl/Lqqv2YcyUSasqzM8voSzulq1O0zp6RTSRmWXlLctiaqlqRG7b5ixJMNvkP32Ut3PNZVMVkZHXHmjl5XQsFzB1JLCjSuXlGIivcPmHbi7ZDzNXUlVleV8kZbyvy4VQNYka2mJKWkVEsiqGOJlq/Dj80ojuxn9ZUOqstp9VKmup6OlSIkvcSaeK/DiVtsit6R3SwdkdLUN5mzSh5Xo351mAi6l1KZOp4LtRbpFGIy1iIrrd24cZTQu/I2q148Sy5wrlrNGoZzr7Rsz5/r1s8TJ+UKVdQuOmLJfFOIUyERZHTWUS7RK6lVR0tUxIqYVTLWFZZhUfEMSvUYKNQhEZRXES2iRDbHGlZj7AKnlfJ6V/PnOvK/KNC+j+Koqaid+ssxZqRESFdo6ciEpXCW3FO52pORi51cXJ3DNuHLTCFi150EHC7/74ES/iCRCJXR6u0ZdEQy8TyY67sMUaJLp1mJSZT6k5Xaf8MRISutLp+XEg/KaXNVVKsxp0vpj4w4i6nEbSERtLt7umWIH/AI+5Vymqk136wdRrIV02X0pOKXbqEMdwiMu36cZLWcw59zNTjUZ3WFUskMUBFaxkUSEVjbtt2/hEcFXpWmcp6CH1Cpx7mtjxpuWUVPCi50y6koIR/Ved1JZgkR0yIRWSy1lyK4vKPVGOK/Se1XIuXMw4MqaDLsyASGbMl4OQTeEYkOm4ZbtpEW31YzRihQNGnTWgiImaw/w5SkUo7REfp24czilkQ1FMKqZwyLV3Rt6S8v07o4uXTo3mRtqG+Jes0/SCKsISy7k1KnFERqcyzQmWkXiEwREbi7pWxLdiv8ye2nnXPaMqUs5HKKHxF/CZIPw4lIrhJw+J22kV1vdHFFHiv4fTJZEUpCO63b+G4v6Y4ISI6ktPi2nISjIf7lK4ru4u7Fa6epfYla537yBitWsLCXwGqY6LmGOo0rpFIi6pdRf04/Qp+Bqd7j4cGMUcmlxIY8ZSYTOraI+UvLg3SpyYlOoStQYw/irHaO627dIe3DKaPSR8SP7iEpEReWQ3dpF+UZYdCxHYmnqDJJpVJF9qlGU+JlxKa/fEY+a3b1eaMsWnkkFvqHM1Loitcx6Y2xIfKX5d2IWnymEmEQ6gxiJDKN0hIh9UflHF45DohVlbKhrCqRqHLWyNv1F1FId3ThdvYdQvIsCaf4WqERWBEKyXpMGQkQxiUStHaVu3BzNw6GkYrYLFiRSIbSIRju6Yy6R7rcJTp0rlrJIqdFyygMpRIZRHq9PlwoFDUZxTrqCUqMmETWbV6e0fwxH07bsZrLyNrxU5hkBVlUIiwRWTol1DLpl5o9WKnzrEUEsuK2EuREIiIyGI2iRfzW9PbizJjFgoYOoVpSiMeotvaP8ApxUeelRJKSZxuiQn1SHaMY9tpYfUvXIRc0RWV+npWDozENsmEQ7hkMhLukMfpxdKWocNYtgDNlsjBcdt1pFtKMRt+mJYqtH8P8Uko2yERACiIjbGXp3fTuxcMm06Coo2AIoEbbYyIRu3F0y/07o4fbJNQTVCtjNXgPEG8RL3FxLgI+7j/wBN32//ADx2BvhUqpgW5X2rMh4CKvfwHh7uBfzY7EO5pE7zcGlz5zRqyfqZ5mBVBDEoyqmbfmtxF5bmQxEtb4YSjfG3zW7vLbbdiyczIXVc0c0J0w1CzzMNpbZVTIiVvmEru7qxQ1tGlrliTCIhj90P3gxujcI7bu3u6cVPC2POJy5LWpdsvr6eoYK5SKJdNxfMJbR/L07sJ5gyasqk09dTjLMqOJCJ2iURtH0iO0RjuLFBdXjlOZCtBLJZOEltaUZRItOQ9pWkRdO6WNCyvMafMct1BHXFi2MEWF0laUvKUR+rCHr9PkNSz1OMlVqn/rTLRrqIk/GalwsHaQkO0e60rhtK0emWE5fnjCLRMTQ4WLESaUZFKUe3b+LDfMiiyOsXWUqxMWCJMU8dMbhGRCW7cMZDG23uwDmXwOaj8QiICQjLSEt0ZEXq7fThiwtgqWZS1MrBrSIlMfoksdxCOnujLzbijLtxBuf/AMnqrIxpyLRrFDdGMhl2yIf7uxX6fNCy7UYRAinGSxMRlEo/i7cFU+bLrd5JMYykd3iRG3/Vj3CEkH1d+5KDVMOoITJRj4ZakhuEriIh7iIuopXfLh5dKVaTtdZnpluIikRfxBuutuxCrqmRYmQlTuHxKZokQ2+Xyj+LHLr9JJVArQ+nj4ZGOoxO6Pyx7v8ALx7KtIMWYk8vUqiGoJOkK2RIorWxY7SIhH02+rpx1prYJaiojcURtkW3b24j0gLRERHi/wCIiMxHcO3d+btw4uqcQs+HHVqiTrQiQ2y7ZW7vpGOB2+IWRNU5M8F1ynDaJFt3SEf/ABIjH5pYbqpV9QvLVML9uYmhGRDEiIpFt22yt+a7AKcylWJJpDaQjamUh7oluLBXKIUtRz5Ii1V5XQsdMRL755CshIukoyIfp6sJZdoyGxPU0KsaJsZXIFrWMiVixIiGVu3pl+HHMpSHUYQkRLWQyYNwiJf38uGap4mVrIlcRaAkJD3SulbgVdfEhqCiOpKOhdHduH6fmxkxDFQcsLahN5+GUS1I6g2yK624tvzYcWpYMFmmWiREUhKIjaP4do4jyrxQwhIUCTNoK3EQ+Ui3Rl9N3mepyEElcupJI3Dpx9I+rulgcT2SWWp1OQ6vhEJDISWIkJRtt7R/MWEtaRU5QHVlKWrcI7hju2+XANRVCBMWYiZDGXhybKXb6rt23d2kzT1iwj7xImXEOpcW6Jem6VuC9MAllgQukBaniSXMRuLaMvzerA7DZSiwRJgJIhIRjG666Xyl9N23DPx65FMgUJMj4gxEh6oj3dI9PbgdhDFhDqahSGKhulK4ru3aMvL24P0wxJZkvgtZXaKxImDK3d+Ui/Dhv9cuePhEAiXgsZIRiXml1S/scR9RVEOoshWohElxAitjEY9Moj1YFGghmBC0SaIyETYu3qHqutHpLuxQqLHkJZieZnPjaY07TksriiO0okI23doj/pwUNUwrtRgkIiMY3DLdaO2I7ZR8uIFyhGIiwala5SK5cZCV0rSj/E+mV2GXZlS0oikmcSIrRG4Zben1SIun5Sjj30cvELPYtFVVL8SLPEYuRCIiXbaPlER2+bETmlOlUprdoxuX8oxt3DEe3q3YrtZzAKaeoFqRtWRa67itLbH+XDZc2jTkyS0xWN1shkN0S3Xbf5erDFoZewr1lGc4y8lJFlMRfs5DIijb2iMZd0sVltEsvhxCILLTuEbR3acpfMOLBWZ8utkSHCoSZEQMSktchLyy/wBNuI0msUUTIdosiEikV22O4o9t12LK1ZfIhtxYq9DmScp011+XsrqUajxkVJFpEMrhKO3b6t3ThWb8xIqKDV4kwcw/Vh5TUcQPivgaxSQz+zgMpCIjEv8Aw9uJCopdK0xpjIYktQLtFkurp2/ixXaoFxZoiGmRSEo+mMuohjKXbG7dhkeRDORumYhUNZVUtY5lWyK6eofUlEi8ERKRDbtIRtLyj1YkH+2vOOZs3ouWz5qXljqtw0Y0OTs0107BXEmMYvtWsbh27Y9WPOOaZlVV41C21muNOsRKREI9MZD3Sjd9XTiW5HRT0vOXK7IrFLnDFIj1XDHtjtu7cJbSq0ZsUrq3loXY2rK8jrv1bWOBeW5UMkkTJfEOXK0bukRtlIijK3dg7lHlRJZgl1UXx2aJqE1i/i2C5yxJ1rBGO0SLcPUXViNp25hwzGh8U/1b8KyjZTiMhY77yUe6Qx9MumOHsnpl/wDE+W5sHHgTKoWJHgpcZLERYV3VdEo27fLjPjeIlTVnrBhlflaaTP8ANst4PLgVDmFZTkwREdjmCLIiXhxl+It2CdAWyknQZFcWs+Yfwxl5tu7ElzVR/Gc4cxFsqCzCoImdxEREXql0iXbbiJZWLp6WsJsRZHUK0YsKJfLHp/D5sbdfJVyPn28yPqnlX5ksjFklkIsBpWsGVw/lL6e26QqFfs/w9R4rqgYiA7SEY9LO63dtj1YgRzJLWazWKUQyG3tIvL0jizVEqfLViJcYisiYX+XGUdtsRiV267DZ/iAvLeSrlqAtwxW2j6mKkIl/e0u7CahQyIjITERKJHJYiMu78PdcXyuVJMVvcKmFtkuUR6hKPSMZDgNIJGJEKksFgsMVkO4biEfNG6WHKuQhmDILRqCVPARHTHXWRachEpeqURx+mjhw4Vevwt4rlxKN20rhIuqMurbgZLSBjB1BIhHThrFG7pLbKURL82Hhp13CFOEWRKBDK3pLpuLd0/TjzHEHIK+HGkW5e8RtmC47t309vdLqxonKrSpcrpbiAmabBGN1o7Zdu0vUN2M1JpPoRisDInDppQRCKRIhiQxuK75rbunGoJaNLlo0+sWiUbgZt7rfm3emO3Etpdp/IMpQhqeIClrkRCQ+UdMe7/bggWr+FcwvCYsRujbESG75pFK7p8uI2naOsuQi0mSlEbvSI7pSj+LBjtOlY5ICD1+G4oEQ6Nt23ptj6tvdiZjQ3ZoGRqCkQvWWmIkWgxIx7hul1biGO27y4qftAMVZlFvUI7uotpDKP0/hjbiyDXs1iL7A1BWWtLaPl7fw4ofMjXNzRaTZ4ZFaJD1FttLpj3bfVimlCS+eIqjAqh1rmv07iIhJhRLd/fl6cXTKaXwhWbmoWJWsEfEWUbox227eq75sU0hEtEQEC1Fjp2lIo2j5pdUfNi4ZS0daQCIikYkQjIVr6ZD/AHbutx1q7g6cN4UPGnAV8azjShw2AxEuMf8AC7/H/wCeOwYjlpNXSrOoUoj95e4fjNP3D7+P+H/z9/D/ANMdiPeYNTEn+cGrDmrmIuOoArzjMCY8xFY21jI+rt+rFXzZQ/GU8ZqXUeIV33dsRjdL+yxMZ0fxnOXMyVLRL9fVw3W//fTrS/NtwGuoYWWpgIxSIsYTyGW4RtEvMIl9RbRLDreNs4h1/tKVXmDK/illTizjFK468RERKNxD6f7tw9yPzCz9YLp2sg6UWI6em0h7RtLzS8uJDMC0kl+0DdpxIRuL6e4i+bGfszYstzTWXVEIkUdA6fd6vKRW4ow9RSOX9N8jRs45tTR5gmhqnIphZ/y7SGQkXVLyiMSu7urEC6lHK6garLi1adw2qJYxG7wy/CRF6hwD7RhXmWS5fXC4m1gskx42iXh9PmErZYgeTeaCpxTStZoU7LdMhtHuiPllH5vVhaJsnE57eezFwSpeaD8dSuE1lbqv8OJFcMv7+rEDWUGhVDFk1r8MWENzBHaW2MZbv7LExUU8CLMEJGQ3Ej7wViW6RSujH8XmwU6q/XcmNSpYu8NytO1Zeny7vm9OOXuFPJSq1WYl8HUCZGqMVs0x+8KV0fLKI/6SwKyqqBrLHErTGWgA/UIiPVLb5e7B1ZQM+KYso2xsWMpFEh0/L0/NiLEh0WJ3sISG0dwkMrpd27D+nYkYsSaz4wFycymqEkMkiMh1I3EIkNtu3+bBDq1jWabfCKIySfSRCP4YlLy2yu3VNNVUUdQuoQInSyGO3pHq/m9WJrLa9Oc0DEtSr4gSHx5SFZdRD3SK35cKlfkMV/iGVGaLGnF1O5YFpldbaUpDd6eruxcfZLTHxyCrzBhjxdmtRMC4ERFpLHTX7+nuuu/LjKeY6arouKaxiONbTLbx4mi7jL38BEuJEPSREI2kPaMSuxu+T5ZT5Jy/Q0PCsp0/C/sJUyxKQxSLGMGVpLkRLlKUh8okUWq4pivuVafdrSWKoIWFElAwo6YrISluuu812ByfEogkX2lYG7p+USIpDHq6cD1FaMiImaDtw2y09w/hHAtRUOkKxEkOWXhp0fqt9N3zYzFX+RpSFDUSYMpjpyIl0zIyGQ3RHuIvp+bCnNKlYtOmAXRWAiPhkK7tvliP04jxqo047SEWWj023CRdRdJXYhcyznV00jEGREVj3WyuH+r8MsPrrzFu2JJJz74ohEWKNMRIgaW24ZD8t31YlG1q/dHU4NWTCEdQvu+q4rbYyKXd6ixT6WvqKejFmsLR8O8liVo/ikW3/bg5OaMGnWPxUCEmSJglaPy+qOKZqUQr/wAi1JrV05CwWaS1iI+IO0hHbEerdtxFszAhp2L1CVLTtG0hHdu6t27ETmlbqjUeDcTCkKB22jLb23Db5vVjklWGzUApiwdhSt+oe0SK4erqx4qYsFL5cVJKjqJZbSk/36IiTGXSEi6pdvbggqUgqCIvClISaJXDHtG7pt823Ccp41D/AIUSEVacZDpyLb2+UcJqKpYlLwum0lx3WjLq2yux55cQvHkOVFUk1sEWRGIrKbox7vzf3LFbqs5JSZCw6Tpmq4unt6YiP9xwLXVnxtPTrfF4kwWeKXVEo+XETqjWkMYyWMVnG0hK4fxSxRXVKkb25DzKoqgWarF6xDqQO7RISKQlLy9Xm6iwKsSI0kURcy4XlaJFG0huutlb5h9OHKqoSK6gSSBFISkSxKQ9RfV+X6o2urYsiRFaJR8w9X0xIfmxWSMDuqB+HEVWJ3EW63pkPVdH1CI92FOzIajiJKEYrSK1kxhOIhEbi8TcRFG0um3AJNEFksigREQkGnHpu6vy/mHCV6gpYwBKJL1CtjGIxIi8wjHBcSbJiaTVLAhES8OQlIrZR83qL1R8ssNvtcwok0oyXpJiUZXRLb07fKWAy1IkwmBIRjpRiI2xlGO7T6bf5cN/FOqGLFo8FDtgUYyEYjd9UsBKnZDNQKxocyqhqFtYx2iyZDIbhl+UfptxKZKJDzZyiIO4eGQs8K1stSPT1EPb2+bCSRUHy+wuOpEnU8qkh2ylEiu6okV0enB1G/8A7c5ZWK/2daxYXpJlvmu6cet4SGscjUtVdfmWXk8gMSJlPLaSYpIdMo9sh+bDlObG5pktRTpQCRcxhSXctmnbH5ZfhxG5hVVVFWU4gNrKrUcyNxeCUhH5olHqu7cSi6r4DMYtdqLp2OqKqDBHwxp5EUY+nutLGO8bcTdXsZvzAOrzJnggKZMrGFExkQlbb5iGO7AJUVPW07CO1ZFLSiN0pRGPquHBfOa67lvnvPaSqpKimrFO1HKrePixYtbhIpEX3i2W93cO3EUWeFJwhVGDJFrM6remO0bY3Y1a1bGDGaVyIPNOV3U9YTll8SkV9Aiwi7Y23dw4mKxq1ZWsQYDYrjpEIlKRWjd/ccSFHm6wrCW2SWCUWKkTCGQ93piN3b5sJZlC83StlOQoYTIwJhCQyKMhEe267u9ODzx8gMP4lFrhWiqIgYtUrSMV/eF5pfT/AE4HFRNERAZyG3QWN10bv76fLiwV2TVlHR0rGyRuH76Xlj2iQ7rZebELUN09hS07RAVlEZCI6f8AN+LFKtl2ImrYUw5rZLT0WeJOI+HER2j07hGO7twqlFessS8URWRSOnEd3TGURj/pwm6jqBI2ScLIpIiESu2yLaJFu8tuFLFaliwZnuERKRE7tkPm6tssFyFeJLZWGlVU61FKJSFopEY+Xzd3qxpRFpDUaRAW37xIlIRHaJbcZrym11RnwzqCOo0RIWh94RSjL++3GqUvI3NHNGQszDl/l/M85y1MiKppKVcRKJakZRu2j1DujLGffMK0ZGtpVnHJQEah2sLDGbNOREUVjIrpS+m3qu24cYOgQkLDeJDa1ojtjaReYrbe24rcA5e34qoSklzqGDIQESEi2yiI/wCrCaWttZrpFdRTkxdRqiS2riXiCQl2/V6ulUYyV/EcKq4AmoJUW6aZfcxIpMuEvq6vyxxRc1MarNCZLjUrYzrEiaIyu3fV3RG2OLlVCwluEahIEwdMRH+HaVpfTKPpHpxntdJrllSiQxKIiYkRdUfw/mxZWQagnMvvckWMnES+I8wkNw2+obe7b1YtlOK/iNQtJuovTJoLiIx7SES/D1W4qOU1BESR4M0iJixFQ+IRFEbZR+UpR3Fi5UZEoVlwYLxEpbZem7uIvw227seXHtEFxyXMCp8tUqRPEPfwFgu4Q93v4/YPv/w4fv8A/XHYilLqKCnUJZgxRlwkQrpeB8P/AG4/bw/+WOxHgaW7nV1Zpe0LnCQl/wDlzMNbSXtjVFIvyjd1bbsD0rRp8y0zqBQmut093ien0/mltwzmoEz2hc1Q8IizrMl+GJSj8Y4Y+r+XD1YHxum4WcVFEmCvTtIpbZFcMpdP+rDtRH+WQqOVUDNQrSGTR4eHEhJpbh2xiX839OMz5ooCFZRSJrWTBKMo27Y/VqF/TjWMtaKqcaWvj5ZCTLZFaPq/D+LFR5oy6ArEyhcQ3SkJdXzERRHHtL48Qb0yUbyFo59y7XZa1JGQritTWEWjEbRutHdLcP4sZawXKqGE0iAtSLA1LijbGPV3YunLLRp84p5VUClJhRHb/mS29w4hOfspKi5rriHgmmJhDUTIR8OW4R7o7SxUvR5M94zSG+xK8u8wMUtOrUDVr1B8M4juK0ekol1fy4snxCapI1CiDxlkMtQbhiMi+by224zcaWrbw4knSIlsYyGoUht27YltxdMloKwGaJEqhiUiOJM0yj5fll6i6cKeMRtVm/EsVKOqtlOeipcSWJEREK5Xag2yGRDt7vTiHzjlSnrxGqNgItISJpLGO24h+m382Jilo2EvWMmNksdRf3IiX8MRKPpj82B6wmGlxaxALIkyO4u0fNKN3VLtuxPkxX6a49SmBr0fF/xRUvDgshHgxLRGRdwiW2NpfL1YCdJFR8RJQ/diKNQhErYl+G75pYlM4Q5VYSdQqkWFESjqany7roxt+nELVVDoks3MMViQjpFuGQ/0/ixWvLxM2ziWflx7M5z/ACLIGm0ktrpMC0l8IRK4flkReX5cbS5o1TFsKnBYyFgiRSiNsiL8ReaRbcZF7FKCoLPc2zA2Lbxp1CkYLH3kTCIilKJSGP8AZY2Gd19RxilJFElj23EXyyxkaueRqaKOOQDXGJpIgZ4ZEI/eDLdaW20iIi/u7AtRVVSjLVZ4mp4xSG1nVdu7V/TuwRVVEWE6ItdIRkwhHp6e6P8ANgOqysq0hERE0sIdEeke0S8u704RX3L7CHrM0JTmRqC3E7dasu4rum20e3EOxotWzwxAhIYq8o+Uu2PV83TiQ/VJNKnTVLY1lRasyG7d4do927HaDqBdUuqlSEMR0WxWW6Pl3d2LlxggbJhkmiDJSjd96NvjCXd090i6hLtwljfiiWyUnSlJ7IkUu7zRGX1YHZVEMmKkayISEIyKNsfTcJdu0d0sPCodQoeEMrhEhWQy7d13y9WCj/YX5D1C11aKyl4cl6evKJFtHb1Fdt7cTmW0Dm1QsJyHrYPh+JaQ6kRIrfVGPb6sdktKKiS43EotrA07pdXyiP4t12JjgSw4iyqFol1FaRCPUPpESIpFd+LCHcpVBtPw40cnsQoSiWpt80vqt9WKvnlUltURa3iCRbY3EVxDLqut/wBWDKzOWHS04oIyXIhEGDEpbViXyytxSaivY2oLVJj1kzcRWlEbREh9X+rBUVTvkwi21fEMJrGsEW1AqtIvE2j1Ft2xkP8AZYH1VjKEbhkQxkRbhIYy7ZF8sbsdpJG0fCERlSqP+Iu7tjGV3dbgUqr4WnWsKrVJi13GUZXDGQ/L6sW47mfv8hXx6VU5L+xSxIRZJkhZt+m26XqwDWPLRX7iizTEhMC1BGVsR6olGVuFXIpXJaOrqEJEIlEd238QjLHUpL+MXHwIju3NEpbi9Mhx7EgzyB6cf2eUdIpFFbBWOoPyjuK4Zen1Er4cWiyHiykVxRKQ7R+osKox99ORGJqGWptG3uj1WxHbuwQRE8VjqE1ZLIh1LiH8MfNd3YKJ3AxGxOcYxDaToyHw5ENxeW0bbfqHDdQLNPUJi0COoRFTFako9Q7cGCKwJIrI5EQ6ZbbhtjHy/V9OFLUunoxcpZeInTWK2Dqbo/iGX97uyPYUOzDgP6hXTkKpfFazCV5VlaQldEdT8uCqdpUvMmXpFzwIqMV6Jsjplqf6fqEcEZ1RlS0OQ0qqgmjEneEIlaRD9Uo7cFUuV/Fc9RBi0EnK1sS06gdqy3LtLcRebquxOzcd5K615F6ZKqqHObIFiyUTHbG0d10Y/mxHupVvp65MUGspLWURIh8ERWOp1DdL/TGJ0ZGwhYSKd1Vpk0GDFhCMSXLd02+nqxydOoqKqbC0ZELLoiRRGXljtHb0ljO7TsanxKN7XOYX+0T2j59zIIFSrzPhSrDXjIyVRppyKI2yIkkUbdw2jtxnVYh1LqCTHqHaUSIW7rhLqlKRXdMcaYVKs1yeJSYRMJSyGJF1D6bhu7cQuaZJTtpXChYtdqCREJEMrbo+kY41K7eOMmNZRv4lFo80IGLFpCGpIogv7wdv5tvd82JCg5i+EEjBpALmCZBL+HGS4lu/3biuwQzlkmuJaEiYlIhkwSIo2jd2kNv4rtuI2qyTSG3yr1WkUYjtj6d0vy4o3ViTGystg8x09UXw9eKyt8QtEpDIR2x6SxH51y4saUqiiqB+FIRlO4ercI/T/tHEKVISnMIIhEZCAs6ZDEv5vLHE1kXxVQ6no+DP2cWSZJxXCMhujcXUUcDPDko6JazixWacCFaxZ+zCUfEAfNt2xGOFEa1I0yVrpYkRJai05DIiFY2yt7v/ABLunGgVns5pTup/cFRFYiIskRFG0RKO4pS24q9dlZZW5lOX8ONxMIZFtiReb+XBLZFnYQ9EpyYe5JoGfFMnrRWRLY3tj+WMhL6enG3f/b5z8OT0uR0udKyrLaOnp105ZbQrXUpttWLvvBXdKI+XpxlPJ4rLKaxfxXaLNIfvIslH5iiPy4sA06zqKgdQB8S7tXd1W3dtu2XpxJbGTcjQoXZeJpfsg9tfH2M5XULyjkygzWvzA2e7OKnMGLqFiMdFMhWRENsiEY4z7NuZcw5w5izTOqwUVNRmjGE74ZIiOpGI+H0yju6vLLAJEQ1Q+CJscWmRrWIxjGXlt/uO3BFLSi2qSl6ypCFzEuaSyishtKQx/h9sd27AKixviNnJp2B6gWU5VCx01Uq1kwhY4bhHy3bilEe2QjjN64FmwSAUkspFJQxkXmL1fmttxdM3aNHRyIeJlaPixHb03eW7FLYompW5DBIpSXqR8QhttL+/pxTROPeCS6N5JDJxKqKlIk8bRKUP4YxuIfTLq3XbsXLLzEq4ZDoLGK7iIbtpS8sSHujHFVyJSQWlgMGIr/yZEQ9Men6sWqlomKWTKUdDw4k8xiJD0j9RbRwNs5BUqTCctdUcOJMo1MWXGS+DR4shw2x4ceHHj9lv/XHYRTZgvL6cACmbVcOPv4xBnu4B9vH/AA//ABf+mOwguxPzmaKvaJzMJe8WfrjMJXf/AJ0wbvLHBzsyTFbGiqI3MIuoe0fN0x/qxBc3uXT+0fmo+AiRfrqutIPeN1cyO71emOGM8Ef1SVQItaQkMdQYiyJXDL/zIj/ulirUV72yKotlaywL40+aLGqp9P4gh+9NMR2lG2V0Ru3flwUKCzGn0aha1CIjEiErh6Rl80iu/mxkeR8zDlzBW2J06y1pGPbu8u6N3lxpmX810PwsahwSEdNgjbH+xtwpqmhd1H1X1t0Yp9Zy5oZsNQAmsv4cWDJY9PTu+krd2AfapQLKly1n7HqCkkkS6fqXGNvmiXdbLFozTPlvq3OIrtQiGKxERIt1vVb1erFH5k5vXnmmsFkpdOS4xLcPTIh9RD82HUqzNkTWvXCypC5bX/BuJYVQ1Kx3MkUZf1f2OLpy7Fq0jwITYX/Ly2xEe3zYz5tWR8WVZrPjrGUhHhER9xSG2X4S9OFIzZ1NUvWuoPh7uIjxE+Mol1flL8Q9Q4qsqyM6u3A2GuUmnJmq6NsYqEmD093lER+bApVYl8VJkGaZDqDtWzu+WMfVdiu5Zzb8fSkNQsjEhu3ELI7Yj5iLd6bcDuzvSqKjUJ+ptYZCMun+ocQTUyxsafrrjkGV1bqx0liAjImCQlLb3WyiPd5cU/MPcS/shFJagiQltj0luG2ReaOJCqzsYiVyh2s0OoZSLdt9X5sRrWsqOFRTJLW4vYKx48REZW7ZFtIpR+rp21VRhBnu+UmweybJCouUqUztdmlQysLUEh8q1l3SjLp3bcW6sqtW4FySUREZdMu3dcX9lh6hoBy2hTlaFxGlSulKA/xBXGXm24Brwg4okUSIWMMV9MSiPljaXy4wGb1GmZPoKYxrhTqyRLqKoVia2SXK0fUUu26OHP1kQExMkakiWw7hiRDdGRdv99OEjWaq1ipheJbEt1to+q0cR+bKZ8Zoiw3iwV3CIyGW2RCMhuiWPVX+QeQyWaM/XSXFJApZInMIllLTkXT0jIfNb5cC1xL+HqC1NKq/iSIiKPd8sS/scKZTipa4sLUWwRGVuoMpW3DIiL6bSuwzXPqC41lK2oJSagSF0mEvzXdI3S+nFawssSyzQQ7FaVOxfhKKPSRSErY9vm6fzSxNZbRiaVsOC2a3gqQspRuGXcXyj0+XESsyelItqGRdFcgGMox6tstu75sHJzQm0unqeCsSK5dsiEZS/D5sHK9MRatsWD48QpWDpi2UdO0hl2ju7h/3Yj80zkpCQrU1wkRFGQ+GJSt6hliJqc0cTGCZFrOZqMEekSG0vSMSuldLp24h6zMiqllMdKnEhKMhK4bRkMunqG3HJUu541v8RuuzZj6eLWQiJeJKJM+X8P1YiSrF0psCAqUO1ZLKQrEoxl5ZCPqj3YcqmkAjpDVMKJaelKIx2lER+aOAZ1TXMYuxxMjpmnq8xL6dxR6cVrGJltLMOJrx4OFZ2LWzayQ6Y9MvTEbfN6cDlUVDiTrkk2CMtJo3CUuqW4biKWHKdVRUJERvWO4e7tEi+YS/F04eqqD4hYk1L6m6Qs3FH5f5S7e7DZx8geQMuoNFJxWvgqjpPeNogUhLtl1dJbdtu27H7T1U6hiwEWjbEpCMhjbL1Sl+LzYeGlnSuXwEjYJaeqRfUJSu3FHHJD9qsWRDERFTyGUhG6Vt0e4e7twhsRg4LRoqcajTjUCLBIQl411sfV0+mN2HlmkGFUPGTiTtEfvCHpiXcMvwx6sN0tOwaUi1Gg5gyGSxtLbaXll+LDmXqYrMClIXFcsCXaJbRjLpG4unttx4HjuEC1xES9YlRkIr2xtuIfxD24Op6dba5dObuKhqOsxjujcXaPq6o4iSAh0U6xIIRlpAsi2lIhH1Xen6sXDkHK2Z5n1DqMJQrqNMliMVsERkQlLbKQ3fmtLAO+K5BV8m2Hs8pSrOdP1a1anlSkunI9OQlbIvp8v04cy+lJ/NWaCgRix1xdojEbunbp3Ft3Ye5Xqk53zlmFUQi2lTWMrHES4jESIRGRbZR/D1YZ5drP2MqwmDqO1HMttYsfEukNtxRjb/AC4jli1V5FkZVFX09LVFKIkxw/s8iuERESjttGUvzYVl7XUtAl2iQSYQjprESER2lHdtIt110rcKT+wZKmnOIOXQkwmm6JXSkP8Ap6bcRNcRfqXK0gwPinU7tERl4YltIuku0e67A/IoZsVyK7lefCxeoKxISIvFeNv3hCsS7txfh7cHFp1g066eBixfiCq0o90vV1bunFdTyfmFOUiYtThEtoyluIh23FGV3+rD36uzBDHMp4xWsSsG0emXcXh9Xy4uxWIyIVsf5QHVFPMhU8RCJERCK/CId1vzfhwDU5bTqlUEwakRLcRRFY9RfMRYnkjT1+9ghIhEhG3Tjdb9MpebEfmlaKLlQJgjIWlG4iLwx/m+bApkxzwrFb+FYTmLUkicVzCZdt3bf73SLFkyHLRo1kJuHxmDK37spXFLddHbu6tssD8u5MtouqjID+IIRGIx+HkUvzf7cSgG5o6jafQ04iIhFhR22kJRuL8Ij1Y6ZmWxg5E2XcKJrH8GJaxm3TmUlkO6JXFdbH6rsU/nytKqKnXHwYxEIisvvLZbemX+mOLQtQqrEkJC8REiEhXaVwxj5Zf3txn+eVQlXOEh1xpxIi0mRlulIum2JR8t2GVLESKvniXLk2qW9jKcRcDFxvUmIrIvL5RHq/DIsSzKNdLVLK5SbfFFw3S7vw7e3ylgPkOqqEU5LJY6koubpxVERiQlHpxNVFXDT0EqaxlwsJd0pd10vmwmzyH1LikMRO1JCWmZaZRFe6JXCSx9V35eqI66pcr1qqPGISJY6YlaRSHpwYTye4lm7S1uliykNt0h6ojLb/LgWob8LUOcNc9qxSTCBoxKn1C/svMX1Y8XYNp+RB84ASmCsS0EjGV0hYMpSGPpL5vpxURQL/BkhBEOmQiUSjLuLzFHq/FiczavY+uqk3gUhjBdsdsf5tvVLA9PGiZSrFhtWy7UQMemPp7vLtGXVixIxIbG5EpkNKTySQitrBKPilKJWiXzdPq3Ysmr8QSxPMKY6USIdWRDt3CXpiX4cQeR07KOOnaxJDpipkYxuGJRldHtjieSovjFkeobKenJbBJlpR/ibYlcUo7sT2rJZR4jbqpFPUvBclpkMOCWDHhw0xt/9P3/APrjsJazhL3GXBXu+zgJU3Hj/wDtx2BwPQXnI2B7SubJMlLPMwWUiK0viGeXbHp7sSVD/wBo5CSbpMiM4+HLpt/qtxH88Dr8/c1EEjFecZhEpdPxjt3zeXDmR1AhUL8RppIosQMSEh2lirUNu8gaeOJnebU4oqPAFiqhZDE5RtlEY/i/1Yi8tzQqenWKyYKdQbx/hxkQxl1Sl2xtxpWfcuFVUrHAsjF0iJo3CUtwj2x6S+a2WKLmGTLayJuIXEN0bum6Xpj6rY9uGVtGJHZQytkoOuvYqld4Y3SSWpcI3feDtiUvq6sBu1DcUiqDLawiuZGVwy2/7sWTL6D4VMVD4gx8K0dQiEoyIhut6sEMpRekYLXqSXp7ZEPSIx9PV3fLhmax4nnpM0ciqtU4VikigJMd4pce4hkIkXyjhkpA4dVJN1CiI6cRYUR/03eXE9UZWKqMRo2MMliQiG0RlcI9UsRegXxArVVMEViQjERuLpXL+rtlhuWSk014g5VQqdEHFIiIhIxiPSW7dGMvq81yqZhcadxLe1zSCP2rEiXw4fd8Je4iGMbv/kMSxzBIKch+2JeHA7RiVxCQjuu/LhmqqC2m4HrYRWkQxG64reoseC+Q3wqahbICXFSxiDLYjdtH6u7aV2LZ7M8tLOed8tHT4AFLKsdqrIhHTuG2O2RD+HFPS0jkR1BBplqRaNxS3eWXl9WNS9jGUsQjOsyISfrRpxYJEQ+YvMMbfw4nunFNx2njKyDUHVVPUahaimrZaWhKXaMh8xXY6ooBNJTHV7i3SIe7tlt/quxycy+IIhbYQuIh1FxtL80RwYNaUl6RDprKMSIil/TG3HzszjPQ+sVehT6x9RF2uM/vCKJSEbrvluEbsKpapzVrIhmREQ6hSKRd0o9tvTd6sWxlAmtJ0omIxtjEhH+HItxSu+rqLALMrFVQOkIgtZSG0d26JeUo/hwz1chbVkLXahWsWsqPaxRjFY9v0yKJerpxH1UqoRWKVhUCy6JbZbd3bHFmdTlT1DEgNYS9N0h8MZDKJfV9MfqwK3LiBZQqDFI3EOou66RdNvSI4erqKaspuYNTSiQgJaLF7RtlKMbe3d24iyzZhVBEIi0U+Uiivp/sbhu6sWzOuWXVFLUEr7wSH70pacd3TtHb0/Lis13L9UiImRHpujEmREYjdGPTHqlcMe3FiMrQZ9qtA5l9QwqiJ+OK2SEiEi1B3EPbduL04HZwJ4ku0h3EOmRSuuH5u3CqfWUIkd1UIiUCZdKIkJFG3bLt3YnMnyaoqtaqMSqB1IiJ+GIx23bu4ru7qx67KoNas3ci6fl8q+qEqioWrUYUvEiMhjuLdicoeXqcqhawpykJCTCISGXTIYjKQiQyjtuxOUavghFYpJ7lkRXL6bo2ltuEduGVhUNIXaZN1BEtJDO0urtkRD04nazItiiIIF2Qkpa9Bi2yImCWncJR7tpWjL6sR9RkxHxp1oIAi5cgu6rh2/dx3DL1dWLwwmHX3ER0olcJXCwdu2PURD9OI2qr6eip5NkbvufCjKQjIvzfl9OA9RvEFqlKrlvL1ZULsTxaxjBWMVisSEiERLzXXeXE1S8rs+OFZpVpiuX3eoURLaO3dEfw4FdzRmjZEZFGoYVqo+IUbfLtHuwql5tYpZLEoFpiSxIrpDtl/UUv5sMmXE/4lYMZy4xtPWEYzFIklhaYkRDuL5iuHbulgfOskqG6iagddabdJS7iGMij3dO6OHnc9VCspJYUoGTqgS1hEWRFY9JS9JdX5sQ5c5VDV1DBHgEh0yNlo7bR7Su/so4HCw9l6xNdkNUbvsZcP3bFiJMXEuktshkOLZyy1PLnK+dZoA8JJp2LSY3CLi6pfMIx/qxSWZ5mWaZysVSNMdZgtKXV4YyHbd5fqxqHtUysuS8myXlMx4lmBL/WWYJFgkwilEVkJFuYyW7pWOBtbHZAkhW5KQOTK45H7Ps2zjjxUhrmLymmAF2rKN0uqIxlKQ3CN2HqGqKl5XHL1LYrWcTEvISXqE6IiRF1RjL/AHSwd7TctZyvS8p8pvcL6xwrrqiZDc5nUMe6RfKJSwRlqhzb2hfq9TP+z8tInEx7IiwacdP5SIiK78McLV1mN5G7chzmDUoPik0bDJgiK2RGMSG35SLduHEHz5VaFYxdFqv8MaelWZRjuIpD23EXzYkstqi5jzbLyf4RMqGVzCWReCI7fMQjt/scQLsyc3NnOOn+JqHEwpSilIkW4rv90h6ZYOvo3IGzxI2lRn1VT3Ew9OLJiwhiMYyEu4pebEgNOygEhr8wHWWv4daV2yu2x6rhju6cM11Vnj1lOqXlwscXhoWwojtEZEP8MfpuwKxS6UV1VUx7SYRX7YyHu7bpS3Yr8upN4hGrXV5CNKtdJQksllU11pEJM1C+UYxuw9/wu7PnM184W9hD4gUwiMmFaQy7ZWjLEK3N6OtYwkU7V3MImPqhIdwx9NsS7erdhWXto6qo0wdpMJYiSxKWpGUZSt23bcdsygzi3cU7IazIdRKl1VSJLkwpCRLIREWD9OHqXNv2xy6hhUziZJaBZ09Rbbf77sTVDndPRO021z/hx26USEi6Sl23fUOHK6gyGsWItTXCJCI6hjIri+8EfMUfLjyH5cgsP4yQtfUEGX2FMliI6ZM6hG0Y7Rt+r5cUfjGoRERLUGI2xtXcQ3CVxSlIh2jHF2ruTVvKnYjMCASYSdAndPVEhESlu6f9Sst5XW+qWkSJEWEy7xBKI+JHqLptLd5cN9RVUVNVjsTXLpJp6cqdQrphYuOhqEVvTLuHcWGaysY6q1AY3xBkJSkTPLL1XRIZD9WDP+Es6Vl/xlZQvVRrEtSpMS8MbpEQ7hGOI0m6tUJKJzyXErFiX0+YbRl5vNiSGV+SlsKyriwlwaVQTDStpbZHddKO7qlbhNewmi6oPVBjCkOmstIiiRFFnSXl7Rl5cN5cbKKnp3UZM1BFa5AMRu7i8oiN2A80zKqqHVA1FUcXabGQdbIRttG0o/Vhi9WAfxKrWVBVVYyIk2MvEISKRd130y9WErUNU6KpKYLhGNy493y2xl5ZeXAvxrjZULazQulOUYkRdXllK4vLdgql4TpySK3GJdzBkXUO62MolL+bFW+JnFk5faKmCShKJETB8ttsu3b6SxZqOq1XftTCUQxIlgIxHtIh6bfzYq+XoJVOxJi1tOUhYOp4rB8xD3dWJzK2po6ilEB1BWQkTEFG4ZfV9PVhFnYuq4krwl8Sa6ImBxWAiagVPgHD38Y8N32f4/ZjsN1lfwqgVwrDqOAU8qdI8R4HEeHH3/u4fu3fux2EcvuVcSrc6cS4+0TmxiiEv+3MwJbLrf2p1su7qu8scdl7Ph3U8WCa1sjKV26Ij6ijLukOP3nJvE/aHzYJsMo57mO0PfH9pd9W6P8ApxWHZj8PTrGWkRCSZrKOmUild1Rj9OLnXJ5Iq2xrgs1ZzQWgWgl1TUVAloiYlt6Su7rixXRBmst1Qzg8ola0enpEi23F2/04TlNBNjnPKbIlKXh6Il2x2xtliepwcSYmJqt09LRHw/Lbt+X5bo47BU6HubN5EatSx0Zk8i8MRJS5Xeb8Xy4IIWHTu8PwyERHdtEhIiHpkUY3dvmwlca1i4xARZ4gFaI9o+XqLD2X0qwVEpKYyJQV1SKN3aXUQl5cBiCoPWK16fxxXItSzUlbdK7y/wBxjiJrqIUVDF6gaOpbMSLzSjEf6sW6uysaClpSRBrCHUETiQkNtpdV1382ImoH9lS5o8SdGNzI7itu7SIt0vVg1nEW6/EqeYFFOieoDBXIhqbhtH+VcvmLEHXK4jRJm4nNEgWPv4SHqEY+4Y7Rl/ViyZ5YThYUXRImeJdGUSH6rbpYgaoXIIU1CRDTYRDLaXpjujb8uLYjiQMBmKxApkSoiIyAbttu75fN6sS2UcxZplrah9BmjaE3MmSENiMumQ7d3T02+XAAHx46qi4MAy4R4jx4CXuMo7pfu8pfZuHtw+loqYIjS8GistEh6Sl0+YbvmjgcIYQrYt0NIy3201FBT/8Aa9OGZxuKroWabRESuIl7SkUe3+XF0ofaDyXmRFPMByp2mRftqyTK66LBtK3u3fTjC11qWrWJJhcyQCQiVwx6vLu3YLY5CUCkXNNZsEx1OHVp2l80vwx3YkfR1OaFestrPSdORVniUtQFZT3RYgpCRWy2+W0fThJVnxQrFmqpZFEZCNtu0renHm2izKo5crf2PMn5eSZCtwuIR3dQ7enaVvdi3ZX7X+YMudGuYjM1sjJtWvTavtuH5vqxK2gnyUvr/UVnyNkXS0tUvTUIxKMdXb5RiPSMunq812FFQJiuJCAiX8MS3Rj9OKfl/tkyuoARzLK8xypxFLwB+IGMbrhu6be4Sxbsp5nyfO2alFnFHVpEboui2XVaXqjaPlxE+nsT2Ko1FdnaRwqVgrImrLRIVyHTjHt6bbt3+3EfXDSvWNDUsGptJZKZIZRLujtxODSsNZMBLIyutEtOI+Xb2/04DqmzSI6JmUSkqUiL5vSW0fVhSw8DM4kq9PyTQrqCJg/EJGTCnGLCK5n4vqxIcApwZokKxp3bhEZCsv4lsZFuj+XBFVTlTr0x14rGUxId0SiUR/uWEkKRqCE5PKMiutH6bZSH+44bvv5HsbQMskovFIoxu05RtGREIjtLaP04ZrEE2sSKmCLFiJDoEQxkO7bIY93q6sSSxglhESxWsdRa/wDM/pu/CWBaw0oqK4SHVJgiJXXS7iK4u236u3HRGbHu+IPVC5uV1VeTGD4gjJoykO4pF/8AhC6ri9WKjmDfiNNZaii1JbdSO63+Yre3Ehm2ZMct1GohJaXE4lqWsRkW7/8AxxuiIy24g6rTbUO1xujc2RDrWjIR7ZCIjbi1UUzncZpdNS2CAiKyYUTARKQ7o9PUMvThwkSJZahHFkpaY7ZXDttlbu7sNrKoNJCZcEMYREOpuEY2l9NolgwaNjXVBKWzR0xGJdXTd6RkODw2UV0Yj3Kp1LSQL1ykTmEsSES6iHt/m+XA4okuoE2FEijqEIlEeopfV9OJqjygtNLP4lxEpQxEiiMR83T/AKojiwZXKlYOU5NTrrM4YQpo0FGOozbLpLdLyjdhTtCLyGqmZdvYX7IF/wD2kVlZn9RQjy/yykc6zZ9NVayVlGSFkS7ZCsSIhkXT04kPYbylVe3v281We5zTtpMppWjzFmDqlemunpxiNBTlHuEWbe0vVia9uo5Z7GfZBy/7J8qcFdmDhXnXMj6Sj8SqEmFFZeZzrYxlprGURLEh7SFVn6Pf6Pi+UaiCOePaNVVH6wTSO1GJpxjqJWS7WFdoiP8A4hRHGflMtk3v/wDRRC4xtHsZzybzgOfe0nnD2wPy5P6ty8XVlHRVgiQi546OXL6pMWPiF6iKO7EVyZllRy97Os4zx3FfHhmhpy+mqiGLHw3MjG0ZEwsTntCoG8l8ucr+y2hpFfrmrJefZ6qm4RYVexZDT05d0VkwhlEYiPdj99s1enIajI+VaOnYNPytl4rIlMlrVjIyIfwiJdxYLZZn/wDux7E7RuRfKdBT0XJ/OHNTdRXwqV5TQrMhIicwdsY2xIhIhul1XW4p9C+oo6OPw7qpbBKOu4VrcSyukPT1FH+xvHtOp2cqck8s8mmSTqKdY59mHiEyLmWpEv8A9ZaRW/KOM9ocxqFVyUlR02jHRSRrISEtsvLEi2/7sUVLlu4uW26DwV9dmVRVU6KyjARlKm0xIWERWldHdEoy7sR9Rla6VbNWoq/jNbTJEh0iKW6QlddbghzaeRERDprkQkAj8sSjtG4vqjuwO59KS9NCQNZW6AsiVtvy934o4thegh5yA4JU5hFISc4iExIil6o9UrR8vaOE056TKxZaapeMyErekoj1bem7dtjgynBJkIqSxFQsRIUERFIhIij8wyLDdRRMqGMEKUXrXEWEKSiRSlIi7SLHpNiJWMqEnEs20pSIhl/cY4Ko69lAKRAlk4oxZcRJl0/SIl83cOB4MNNOtQ6+4hMpeIQlu7en6cHUtQPh6S5rFki1U6hfN3dXy49hAico88c+nZ8LpahCJE4i8K7aURu6cSlDzWu4lUpU0okkVs0xIukSL80fLiqrasV2LiIiMiCIlbcVwyiUvVt9WHiATpRGo1FERamkMh9Uh6t34vNhb1LI9bWN8ovbJR59QllPMooyXl1wivQy9JMc4ZWrJhbZRld5erD3MHIeV+1jMNTkrl9uTZfRy/7Qq4yqGbRKPd/LjAaPMagKhbBEBSwpETbi3XbvKP5fVi6ZLzlm1QsqGlzKspRK5KFEKREtOPTK2P8AY4yn0s18lkti/LiUnmqgHJs2qqWoIn1FOyLjph1NQRIdpF3WkPzYp+YN+P01n4opJlgiMS6iIbd3TjeueOSOX+X+VSdmOeauYEIupaZrpEwtyxIuoY7vm3YxFil0X/NIaBMlFSWCsiYUiGQl2kI240NLz7kl/TxKetTNMl6nA2FESE1lEe4S8vT5vTiSo9MHagVilCTJCw9qy7tP0/VKWOXTrKTDWJxZqLMWRLq+n0+kcPUyAUVPUXNHTGQksbvpju/vtxobKvEz4LBT1qxWI2IZojqCY+EPaPyxwcutTqUYgLAcN0XjcQlKPmt3YFpyW2ni1dy7hAYiRFtjt6pDu3W4HKvWJCsxIyKS2aHiam3t7htl5u7Ekp8ilWJEK5jliZAdVx4/YMUjxgP+HD/39+Ow5T01MuoexnBjmFESJJjx98f8eP8A39Py47HnplHIiPaM2HtA5u1XWjnmYLEWF9z+1MjL5il/pxVaFI8KomNFQrIiIZbSEv6oy/pxKe1GuJntP5nWPAg4hn+YkxnBn/5w0Y/YP74l/h/3/wCOGaenXS0dw6XiXSuuK2RWykMo+Usab75yQ1txgMpzGLtIpJWsdMSIbiErfTL+44mhp01SREliRFIdSMZF1Wl3Rjb29McVGoqHARVBMfISKS5SEbbd3SMfyy3Ys2Q1DNMReupkN2jUlbdJnzRkJFiaV+RRDRkAujrUuuOu6Qkw+kV9Uvp6cGUKEmkSFnBDGMlqD4glEbiGN1oxH5Y4jc0AhYlYrqviFlqCRMFZDEdpR27RKUrZenDmU1njfCxERIdYSGMol0+ku0d0cNmvjkLy5Es6tZUCllUzjTsWUSXGQjddd5ZR/qwG4RpxYQbriqBtiOnuiJXFG0o9xYZrqoaWTFCQsJcpSkTI23er6be3AZNtKC59QiW4hIbt24iKP5bcBWpzWEXnCk1oiJiTSES+9XtLaP8AqltxH/qF1aS2BEmFIUqZcNt34runpwui4vzatirg3jxfxivhwHiQ8ZH+7j0+X7bvtj2liQp6ulOl4MGmq6at9+otqRFZCNup4nUURGIx+oStrM2xsiAqKAUU+owRAWL8MWeJHtEvUUfqu24IrFUqHELZAQiQ3lqSYJWjIdwjIR80RLbiazhFO2uYxWX1P/MCKwOoEiWP+WXpiV227EICkhUtpaRnGPAvBHi4iGXASHplIRuj6bu3Huyi48hDFEqq0zd4Yr/y5dW71XR+rCpxFkXEHSw/pHb1R6R6sdxBLUp0haA7r6gR8PzeqUsKIF+HETGUoxYPVEhG7u/lx2I45cWkRBC0SJytOO622I9P9XdHBVP8PTu02CbSWsozHdbt3do+nzYFpSJSHeJrpZIVxK7pIS22y2j+Xbg7MKrVWTGlJZESyAC3Ftltl2jHHooKSM0rWjUbLxJRlaMREfL6sJJSaymp+I0vB5M+7Jg9xW/KRRl5cD0rS+MJgi26UdAun1dXT+HDyUfEFEhIHXCzU/h2xKQl5Rl3fVhcdV6jVgkqGqdR8WDT5hWClcS1kOYIksdu2I/3diWo+fuakEunDOqqpTKTAqaVbNS66VvcMZdpYg18f2eSltHdp9oj/N1F/uw4sFgunXEhK0pKK4iEvDu22jt+bA+moe7ezE7x9o+emHEmuy5vAR+ziOXaZDwiIjEpbRtG7uw+n2oZp4PxWT5fV6hElb0alPcO6JbSIZF/+E6sVX4cv2hgykQ2mIxl4nb1Sj+bCioP2hKRIwFKyIj1IiJSjuEbZfV+bC5pr+w5bbF9y+K9r+X0yxqKjI66mK4hJGmy3uIijER83V24DqvaRlNaQkGX1yhuSWosSEt24pbYyLqK3EblPLTKAhdqLEriEnkOmshKUrt3b1fixH1mXUtHWaY0rX1gkJT1IrXH8JbY/wC3E3oIo71bW9wj/iqjUwVpy+peJMEhE2L1NP8AllHq8uHGZyT6WXDIwUwhIVi6o2xjGVvdu7t2G6dBExa6XL1yGQ6ReIQx3XFG0S/mwYxulSiObamYSEi0Eu0yHtEhiWPdvwebt8iPHNMy1l6Q5fR6jNQS0WFuISGMtxfSUfKOHAznNPiJBXLRuksaUWRLaUR9Vt3y4eo6pJkRfDn8GJRYj4j7vtKXpIpebCajUqhH4PTUthDFCWabRGPd0l3flx0wATFDm+ZPrBo25sG4l/8AIiNxWkUum63t9Mcbh7A6Dl32d5eXPnNSyeTBIeW6PT1nOIRi6oHpEtoiW0brrsZD7N+Umc4cwUtGTlnTuSVQ4msHwacRLpLqKMY9UcaRztm2Yc21mV8t5Msfis2JdPS+HH4ellIRkQ26jLi8sRIY4ytQ/XCP+zWoXZcy0ewflTMvah7Uq72jcx1BIyvK6z45mYNSRLZVCPhrl/4YkO0YiX4XHc35X7S/almntU5rGuHkXksV0eR0hFp/GVgsLTWIjcREUSKMSlpy+7xC+0xVLR5JkfLvLxA5ZVQ8v5DQFVM8aoZ/zWYFtGQkURIu20REsfnOmQnzPzJyt7DuUK+opslyM2uzOvW0i4VNTEfiKhnDp0xLjHdJjO1Y4mT+XsMmfZQ32UUo5XlPMnty5tY2ppaUnFSiYkRZhWMYQrIZM2iWmkZbRIilEcUv2SctN9ontVXWcy1HCpUkmZ5mzz4k5ZMl4abukSLb1Cse6OLj+kdzPltDU5b7Pcl4ErK+UOK6mvWln/30K9NNKVtxLHixhR6qkR6cV6souPs89lVOFa4KbmbnDWJy32ilMZMIfSuIyEdxDbLcaxtH5kDyn+im818w1HtA5ozbPq1nww5g4RTJP3ixIhXqae6Q3S/24h6eiSbF1X6yy+s7R06iQxK4i8O0SIRjcNuG3U5FL4eq0BSwmCCykUumVsiERtlHd5pYB+KqlMKBVQyZpiTf4gxtEh+q4rpebGqsbLjBI0/IkGZNVbkETxc4olER1JCMi7v6vlxHpPQSNKdQOmKyYRMEWEMdw/Vb3Fgq5DnChJqESJlhCIiUrfVERH6vLgenIjSU2NaJXJJhfd+WPlKXpw/xXkIG6dRIIheUCkUS3Rt3ekduCnax8CTVCQSEZFpiUll3D5fMPVbKOEi1JspR1GaxFaBJHU+kt1tw45aGfEU6ziAkWpoXRIbrZDHt/wBt2EeQ2FCnZdSqpdQSARjK+W2O2Q9vzWywCIChglEpMIokO6VtvmKP8uCl1lRor1x1ZW2xIfl27rR7fTLAuqRJIviC1JfdjujGIsEvljb/AFYJYY8b8EoLV5csiXT6FPKKTEu0pCMSHzDIvKOOkslsqEaOmy2MpWxIREpXdw/T3YDF5VFdfM5FFjBFfUO0RKI9o3fiwOOYsJJEJEZOEiIQjbu7e3+7sdMfc7dg6qJhFEnCJEVxRtJglIREfmGXpxw16aWqKoWxgLjLSWJERCJRlbduKI+WVt2B0vFpDqrYRacY2xIpCMhHcXd9OG12jqCk49JAN3dIvl/u0cerEbdQeRMC0cycLKdItqJMJgtK6PVEu24fqLuxWc0atrqxj/AlqCwt3q6fNt7sTGY8SpVsW34pUSGKJf3KV11u31YrL6dmmmK2tlu8TutFZR2/0jhlaKBazAdVZXVC2iXxGnESNZRSMd39/wBRYK/+86USZOMRi8StjGPdgEaVlqyW0Kdw6gzYRakSt6e78PpwQulYSVsNbHrYRL1DIoyld5ur6Sw91J1JxcVOWQi1QiMYkX3Y7RH8Xy4cWazclZXEJES0EOmQiJFEfV1F6cA05sqllqsYrUuYIlK0oy9Mvq9No45JxqBJUUCTPG3CVvy9pdO2XdhDKPViUbnPHLOPBXFSePv+0f3jxj/h7/eP7/f78dhtB1BIHhTqZwASLgQoG0S9/wDTHHYX6RT6hU+dma/tV5vEvdIM9zAhVw9/EYlUsG4tw/0j5hwO74VVKtYU8R1CIokVyyKMR6twliQ5oHir2n80Dw0/cWd5iU32kJC9nvH93C73e8v/APe3DZU5Nox1SYElxHTEriLplK0dO64cX28XI6P2yLrpKy3x9ciYJCT5SERHcPpLp9OE5O/4Oq0RYwV22rK0S6pert3fVghgrqKVi1EoSd92gVjcVwrLd6ixG0dH+tMypaGnctTKhgrEtS0pbZF27cHjkCzKrZFg5ibEiY0mNiWmRCIiQkI3FHbttt7RxXad5UtQstroiwSNe0Zf0iX9xxMVQMr8nSyOq5IkwdMrR3bS6ikJXYr9YJKFJASxWtMZIkQrIdw4JYBsf5FuI116SqEEFPps1FyYIimUo2+WUbu0cQa6/XqNQGDJg/dGUi9JEX1S7sFZHWzo/hXuFkiIrh7iujHzF5Y4BrlfCukLBOJWtMZKYIj23RtiP+rC4r5BS3HIi0gunp3U5U/GRMJi5xIu3+osSiK8aWoXWfHcWsS4maso7ZeW4u3cI+nEbq6tY6DFfDiMhLqiQ7Y/h7vmw8PxyKilqlEQsGMTASISiO2P02+bFOHSDO5ZExT1c3OcgQAdb+Gu6MtoxIelkfNuHqxXWGsCjqD4ZEuV33krvVaI/MVuCKqsI0p+HHwViIiVTuEiISlutKNvp+rHMlTsJ2ixRMYQrElyiMpR+W4vxY7bE7LkKWIkMpFosLT27S6ikPliPqwp1G6RT98mMjK1Yl27tsfpwOtjBKQJY1bBtG7xBlKI/N/ZRw8Shi50WRdKJCMRjtkXzCWEdB2Q477xbL9aMdQiKQsl1du6XpwUIScTCWxoiJDAhES6YxtuuKUfL24FImK1iAR01lEi/hyEbSiO4bcPVVGwnOiKojpiOh3RGV3pLBgfMkEq1adlOfu1BZdMpCuPm80vLtwUmlLLyESdAViKWQXaW4pbeq36fTgGZE5YtSNrJDpytKMpD5okO7uxLfEDURXUrgu1iWgUSWRSG6PaPTgSgbo0a9IWkQtcXiQNm2RDd3XfTaO7BDFfCkQlFoyIWRjKI7emJRjHq9JRxLZSHvFjOJCFQm5cpSJZF1fhL6sdmGXE5y6hFULZMiSBZtGW2Jd2ETOw5UIf9TOqOJU6EuMSIREmlcu31dNwxLbK7Es5CaBgrUQVNQwiLxRIRXt6rRt8vcXysufVVbl0tORnIpCykcUWbtxDuu7cWTlXlwSqnLzGl4UNDElyIvvC6iXLbcXpwD2Ko1K5Zir1lMmlWXxCzOoIRIlKZ9Il1eaODKAWZy52W0GU0zWOSK7B1nXFb5YxKW3+bAubivK6p2klpr1orfUl4RXSKPd/l/LEcSdEuo5qzAf2VCKeGiTqZZJIokJbhLp2/hLATPHKAlWd8R2o5UzTlxKXPSKtPxBRUkQk6PazpIol3XCI9WEryhPMa11GXZbUfCrGQjpyKUijJg7ilIZDgjO+XcryfLCp6Wn13VBSImVJMFcilG7+rHUNFVIydIvYxRRIWaFRojulpxK0oj3Fb+HCVafIfK/Eh/2WnHRo6VZksRL4ljtQiEt1oiMh6fl+bCctqEtrvhf2kacSHW01jIYldpxlKX9yxMVVK5RLqHp4XMuNhdReYvL83y4muQctpfjqrMGlThS0fiDqr0xJg7Rt+rAu8wvYWteTF6ykaX2eclsGvTpMckaiuFC4kwhuFI+Xp27bsK5RHMuX8jzLm6sS5XMWeExdOTxto0jEiZ5hFe31DiusAucucE5TIn04s1qokMj5tO67aQ+W6Vu7EtVUrvarztlfLeTMpqb4z9lW4nES006yKRW/5hW23FEcZcpt5GksxtsSXImct5E5Z5i9tVTTIZXCQ5HyjlbGDEnaY+NErmCMpFHpWyW4cWb2aVCv0a/ZRm3PDOGvzlnXEaHI6eqSREbWDJZNkvw9zHF7+IjIflxV8j5IH2m+2DLeT0MocxyXIy+DqG5aJEqJOHXiRdRMEV+YVlHAHt59qhe0PnKoKlqE/wDDvL5FluXippaVQQEXxFRcX/0xjbG7qwaxk2MdvcU0bctyG9nHJdRz7zjRZXVA6tRP9YZlUVHjE0h/iMGX3hERS6dvzOe2Tmiu9pfOmaOpdNuW06/1bQtKJENOki1NMu1jJFi2cu5zXezH2X12ZUpfCZ1zV+x07xuZRrISkwfSu6XdHdtxj92XVBfD6iqdaRSOqUiIdpXbZXfzYdSudktB5O0JCA9Jy5Uan7bDxi0U69VGQjESkXVdH1ebCv1TUBRpI0m1KdSLQLRj4m0iKW4o/lwQmtTULWxpaCWEKyUzdd2j6SIpYKW0mitJJYqXlkpcilH6RlbuxZMsDimI2nl5aqFbKWT3MkUUMlt3EXqjES9XqwKwRqKMahTEgQ/fMQ7aUt0vpX/NgoXsQlNUglPX/BIFkvb92JF0x+ru6sClmgjRyIuHxArEllpxGQyGJdRF5v8AdjoyZQOI9SqJrGETmUaSTJiiZHUXK0vl2/UWBWUBKqFsU4RH7thIYMlj6vLgyXxGZEICRC7TYK1lGQlG4h7SIS2yHHVmpm1Uxmi3WZpsWqMZeUR2ldHy3YFVBIUtRrvcBCZEN2qVyykNw/0+rtwphaemsfdqadqxtYO63bdtEi6rsEGVOVCwYWr/AGcjEbSLq9W4h83dh4lCpaSeXFTCiX3kRGUrvmtG7/Vgl38RRHkqTBcItaxg7RWIkRFtGO2RFdh4qcdYkqSsCIRcv/xLbbt10ZDt6sMrB3xg06GLeVQWmKwcP3kbSjK4R7saJyr7FM4zHK3cwczU66HJV05VRalQuQiIyju3Du+UZY57VTuFCtPcq+W5XXZpVDTqSL2MYOpt8S4S29Pp9Pqxeqj2c0fIdCnMua6xXxDHJ0cvpiInMEhIpDb93tG7t8uFUvNWT5XRknlKn4tZUUoizNatZLFbCK2On1DaXzF04qo55+ts8ZUId8XqOWyqrqmoKTFxKKxEtsvEiPV224k/yWN+Cv8AxopA8wN1dRyk/CpFg60CkpJEQxGXUQ4q7Gk2udJJIWTCJZKjJfh3D8o40zmnPqPPMppaGnp6hWVpd9wiMWf5ZdsdxeaI9uM5qtNtYTJK06oo/DBcQxG0hHzW2ylKQ4uqmdtiG2F34g9LxIXD4IBUFbC4ur1W2+nqwUlK1O1B9xsXKRl0iQ2xKUdspS6sQ6zmuqZKREIsYI/xCluj2yGP8uJT4YXsd8K7jUiJMZMx04iVzBjIiiJd3zbpYrIwofiNMhB2rUCMhMSkMbYl+EvLbhunAfD1ZRL7uMSESkOmwvL6R7emWFHSiay1REactwvKUe7t2xxwtKqzAVqFQiS4lCNttwl5YkX4fTjviHEC2cKam48ID9vuhEvePEeHD9328P3/AG+/7cdg0Muc0F8eFQoeOmPvGPC3/p+8v+nux2F8R+LFr5i/R/8AaPUc9cyV6eT3vo+OcVnueGZ0o8ePHjVMLhxESd7h43duI8f0cfaIdATV8os4DHizhw41lGJceHC8zHjrFHhx4/ZH/pjsdj6GdLXMmLXc+PcjFfo3+0GnrdcOTzRwL3g3gNZRjwAeNvH+MXAv8OnAdR+jJ7UELplu5UPiJmOnwGuo/tkN3u8a3pt2/Zjsdg/pa/yC1zfaA3LP0fPaTSGFI3lAw48WSbxGqoSMeBcPd7hLi793uuwiv/Rp9pXGoJjOUGrRw9wSOupC+3jx93DiQ8Ki7j7sdjsefSpv3kU9z4dyMT+jv7TI1zA5WI+Gvw48T+MpBgXCUIiLh4DuLbtxNq/Ro9oudUi+HDlNi6lfH3anCqo9g8Pf7v8AmP8Arjsdg50qbd5BTUWTHcfr/wBF72g0uVuRS8oO4kJ6ayOuo7ePv9/v++/6jiH4fo3+0/gp3v5QYvhxZLjHMKSyPAvf7vG6ePAfdjsdhVenT8hPYx+P/Rv9pIkHEeT3cS4Gfv1Mwoy1Pfx48eMvG7+PHh/8uPHC1/o3e0kTJXDlFpN4xIwLMKX7eBcN8viP+hfu/qLHY7DPpk/IubGOpP0dfaKz9qPlFjhXtMq6ml+4uH/9R2jh7j+jb7RfeHBHJ7EavDjp8eNZRlx48eJcB4cOHH4i3h9nD/24Y7HYXOmT8nkXP9xKf0bPaAsWGPJ1SYp4ceHHgWY0dg8eJceHv8a66WHy/Rq9pVRUmvjydx4CC/t4caykGBe/3+8Y1H/Xjxx2Ox59Mn5O9Z8u4Qv9HX2ihSceP/CDmA3gUR4V1GMuHv8Af9njfZw95fv/AA4dX7AvaQouDm8lu4L4n7uHEK6h4Fw48Ylx/jen/wBsdjsefTJ+RvrP9yQpvYP7UqbL2iHKbUcOJlwL9soyut2l8RL5Stwe72Ie0FqeIf8ABVQ6pLhPhWcKrLx9xFw9+3W/6R/9sdjsc2jq/I1NRZ9yzezz9H7nGmUvM08sVQVJtAD4nVUZe7jxP3e/h437x4/b/wDPFiP2Bc9ZiowZy2RfYHHh76qn0vfxtVx++l7/AOyx2Oxi26SvP3NunUWYR1HGfo/86ZjRrpS5TJyVEK+KGVVLHiMYXeNd9vDhxw5mnsX5q5Zo3spuX6lCVKHjxCmZR6nEuHH3bid1Hx4f3djsdiRdOmXuUTe0R2gqi/0d/aLzXlyqk8gqKaqQ/wBxJdW0pRET932ELvt+zDlR7FfaDqPyus5UYVTxVxbw4i6j0W8ON3Hj7viLSP8Awttx2OxemmSfuZ06izfuV6o9hXtDr6tNOXKlRUMWr3cB+OpRPjw9w8eHAePxHu93u7sWvLPYrz7lOUhwRyhV+8FcePFQ1lCIsfwHh7vf420J8Pf3e7HY7FluiqxjuKq1Nm/ceyL2Ee0PJ8mc7jypU8MwzdvAOMa6jtVx4FxPhLW/fw4Czjw/6cSwRkPsc5xyvl7mHOV8mVB8y1/AKHLKYqyj99GrgHv4HwaLh+z3F7+7347HYgjQ0zHXcojUWb9yxcq+x/2g+yz2T5jWZZy5VL5qz1qKWmbwzClkhRkYcLtTcPAOJ8Lt3Af+mM3o/wBHn2hkNPl9PyjUDRxUtS+NdR28BP7JePd9hY7HYTXpa9m79zydRZ9yxe0D2Ue03mbmal4f8JOPL6GkBNKHx1GKuHHjwDjxLgOt+/38OAbRt4cMVul9iHtFOjqqXjytVPWzimSfjqMRncM5a0vf047HYpo0le3uKfUWb9xsPYF7Qkg2pTyq5B8OHDgYcauj4CHDh7g4mPjF9suPD/3L/rLAtT7BvaKx4g/lbMKpxcDDiPDM6P38R4s8SJE77ff5sdjsO+lr/IP1Fn3CA9hXtILL3i3laoqZtqCKGY0obP3/AMb/AA/w/wCmGGewX2i8aaq4o5NeXAoCweFZQ8Ze8Pfx3O/6e7h9PbjsdgV0yfk9+ps+49Sewr2iVFNTmfJdVVcSMRVwLMKMeHHjEi9/H9ow3S+wr2jERD/wnVExvEWe5eYUsff7/erhdUfu932f047HYZ9JX+TvqLPuDU3sE9o7uE6flStBq+HDigOOYUceJGZBwl+0f9ffxxeuWP0OPafzcVFVV2QU+SJ48BMDfWU7CbxIuHh+GwojqHw+UwHpIsdjsZuopVI6TJXVY25bS9nmaezupdScoez2ozXO+LRXwrW1VCKTACAveQsZ++/iXvj/AI8B/wAZDnvN/sn9pHMeaVOYczct1ebvNwsHK15hTjTLIZf/AJwMvw47HYZTpK5+4izU2z7heW/o7e0DnUfis5yeoQIcWK45dl7qVYLiPApCXxP7/t4fVx/6Yh3fo4+0NWYPWrllax4tWmmJLqUSNQhP3kWt++A3SEperHY7BppkynuPaxsYAan2D+0TjRMqePJh/DGABx48KyjLgHA/dwDgIk79wjw4/wDviFqfYJ7QKmqca+SYgauHFAhWUYwIz93D+N08C+zHY7Fy6Orcz7bn+4Fw9gPtFZUEpfKDmqfw4g7hxrqUdQPcPHhwL9p+37BE/VgpP6PXtIpVK4Fyi1oK4tmI11GMD4nDhxHxt3v+0i/9sdjsN+lr/IHqME//AMOHtLKkfWDyxVPTl0FHxbW0fucXH9wcR+I/d3FgYfYF7TOLFCPJryXw4R4iNdQj7+EeBw++/dLjw/8AbhjsdgJ0ybe4n6mz7j6fYD7SOKh4Fym12n7g+ysovd9vDgfv+13/AEPhw+XHY7HYD6Wv8h/U2/c//9k="/>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data:image/jpeg;base64,/9j/4AAQSkZJRgABAQAAAQABAAD/4QAIRXhpZgAA/9sAQwADAgIDAgIDAwMDBAMDBAUIBQUEBAUKBwcGCAwKDAwLCgsLDQ4SEA0OEQ4LCxAWEBETFBUVFQwPFxgWFBgSFBUU/9sAQwEDBAQFBAUJBQUJFA0LDRQUFBQUFBQUFBQUFBQUFBQUFBQUFBQUFBQUFBQUFBQUFBQUFBQUFBQUFBQUFBQUFBQU/8AAEQgCVwGlAwEiAAIRAQMRAf/EAB4AAAEFAQEBAQEAAAAAAAAAAAQCAwUGBwAICQEK/8QAVhAAAgECBAQDBQQIBAMGAwERAgMSBCIABRMyAQZCUiNicgcRFIKSITOisggVJDFDwtLwQVPi8hY0USVhY3OBkQlxgxcmRJOhNWR0o7GzGEVUwcPR4f/EABoBAAMBAQEBAAAAAAAAAAAAAAIDBAUAAQb/xAAzEQACAgEDAwMDBAICAQUBAAAAAgEDEgQRIiExMhNBQhRRYQUzUnEjYnKBFVORobHh8P/aAAwDAQACEQMRAD8Ar/NgT545kEJR/W1YQiNumXxDPxbi+bEfCUmKITuXEnl6fzbvlxJc2yPnDmImuKQ5tXWs/wD0hkt3d8tvzYj4rp4xkTBIRuXcMhu+ke7/AE4+c1L7Wt/Z9rVHBRklDrEILI7Y6Sij1emVxfl6sJJo8SKZBHbaz7y4pXdRREfqwogtkRFIRIi8PaXpHyxu8xebCh1AqEkIulaQsC6PbH0/304maJ26DgVh/dkUpCwrAZdIer/V+HAJGIGQy0CG4jYRfNb+GXl8scHVUTElqH7vTv05XRtHzdX8uBVqZJMJGUhFYiMiLzbuqQ7u7DlO+QKw4PiQiDh3DqXD5fxRwpNQMdSwUkNzd27t9Mfw9McJEB4Cu42iRCQwXGXl8v8AtwkhYSxnqMKJDGMSIZDK4uoiHq/Nik8nkDpK0fupRERhtIiGQ/y3fTgqqaIUYwEbWDcVpR6RLy7iwmnVIRYsdWQiyIrG7u+rDyYmRMORSlIzEfGHq3emPy9uPcQWB0tExcUhqRIhK6XSX9Xb5Y4UQlqLENRVxD/5nVbjktI6eUnSkWowViIjbdH5bR+ry4cKnESWvTKRCIiSkj4YjL8v5ijgf+IAyQLBbIbolIiYQ2ju/pwYuoHUYsCXIrSkyPSUi/KPllhNOC/iSH4cgIfDEwjcUrSl+L5fVhxIFLw1lIriIunt/q2/zY9D8ThkOnERUJFqCcYxt2jbKIj+Io+oxkdQiAfu+phbe36d3zYb4IKTCPU04xjIbSkXyjul5u0ijghyvEZMmbWCJCP3g9X1YTMcQPJgFYfCksdMpWkMmbe0bfNdhJK+wor4BuFY3FK627pkQ9Pb1YIrB0BdqkyUbvDEdu7+n04eYoVMYV1xFd/d0hGP9jgVj5HA4ktsiImaa2RYWpIYj2+qWHhNcWCQi0RjqRLbddbulK23twp1IvUWs5CJMHp2lbH1Rj9RYbSPxDGCKWRLTEgFdspWiX4v7uwTNxOOIlxFYCKmrIo3akYjd/KP9OCKcx0YyWNPEblW6ZFuLyxH83mw2v7sXU8tMRlIZD0jG78X092FJeuKx4SMiGKyUm5gyj+IvN0lhGWRw8x/w4pIbHRlKUo22/SN39McJYRKuIUxGJLIWWxIhj+WX+nDjg8G4eLxHw9okJDL6bi7u3dbgUrHSG/+IJaYjLy93VH5u3ABzxFDEWSIuHzDGRdP1F+XD1rSJYkwiK0RJlxWj8sSL+7cDi0RWte50SHwtpR7S7Yl8uHBawYiJEpMS6RtIlx/DbhsZMAEE8RkwfcQ6ci7S/vtK23CdW2RMEyGQltt2/i2j9OHBu4EQSpmCMRtjEZWy+W7zYUIkJDAmiPSJRKI3WjGNoxlG3+bHbddwRsgEF3LE/4hALLh3SjH+/mx1RKLBiuPiDu+b5bccwFoWMVmUitAIiJFK3+47e7CmlNZEIs05EJSX5rR+aIlH/dhEcgoVQcjhUCTRBAiQruIrbf5RIvV04ZBpFoy3EQxmQj6d3TdL/bh52nISuaXT0y7vxSwkqfVKJMY8SEpKtKI9Rem3+xkOGwcR7DJSxWqIxISXMt3bhuoasWSElEI/dsMe2Q7fNd8o4OHK6iv+OKlL4xKZS0BFxDHd1SEtv8ANg7L+Ss2rHJp2pHLmVVK6qFtYWmtOmJXMIdqx/mKOHrMHFbG8lyX5SABLbL+YhwlhzdqFo+INpeWV31FEbvmuxYM25UGj0yo6Ms5GoWLvhGiX7QJCKxctiyjER6ZSHtxE57y1mmWrp2VOXupmaw05IFglp22kRFdHp7pR7sMyVgQUahcigyYiJdMpbRJn5fxYeSNxDp+IIlErvDHqL+W78uB2HEvu/E26ZDHpGNvb5rer1YStohTk4WMMRERFgxISIbRKXqiW3bbg9uIA8TR1i1dPUu1F6cekdvbaI/zY5cYsgwVD0xXHTl1dw/30lhOrpVAuSLJFqDqAwbo7hL5urtw2ytWKxEfc0hYMgErpd3q8uOXI4IEFiSV8WDJYrISC4VkRWyiW7qj5unA/uECkxciWUr17uofN5vSWGyas1yEiaRCREIxIR83zWjhwQFpumPG4rpFdHq/p/px6cDmAlwStRTiWmRmu4RHbdt3EJbfqlhw5BIiWxorEvDasSl0kREXmL/cWFMHV1mGWqWoIlr9Pd+GI927y44WrAok5fhsEYsdK3Tlu3W/zFgzxQhY+9l6YFIpW+nUuw2wIsFLR4BuFhKH5St6eq0vNjkiMU8f4gindGUfN3R7fNLpw5ThpacCutEYEIiIytH+b/Vhar/IZA2QDIgK8pWyTEhG3d3DHCl6YFqAkRlH+GIiJRtL5R/scNpBlKVOMZ3FqTKUhkX80sEEEmeERgMikAjb6v77rsBOQOI2QDVaYis9QWCxLSGJF0jb5e3q8scNuQSqhjBKIxGPh2yLb+Lbb09WFCUCYTHM3SKDN0hiX1bcJEdXiRGIiUZEco7R3fLt9VuDn2OxI8WrMdMNwyHS2yGPUPUXpLClkvT+IWJEJCTNPRu7iL6v6unDjGw8NUlMXGIjGIkUY9XSP9NuE6olVDpCaiFkV3RGXm/N/uxV7cRY01LeDj1CJYy4w4lTiz38Pfx/xl/6/wDrjsNPX7+HAqd66BJcfeB8KmE+ERs2/bH/AK+bHY9yC2U0rnR8+bOZC/5cmZhXEMmXFGoZcP0y7duAZrqGMEdEbhWxcrY9I+Ydpd2HOeOMubuYmFcP62rtNgrlEviCl+KI4F6VsFzFSLTiF20f6bcZ9+0vMjq54wEFE6gpMUd0bB83T1RIilLqlhItTrF4nCJEVpiQkXSPpEij8uGUxVaDCAo7lEMR6ZfKNuHBaQkkgEhEiKQyEvSN1pFEenuxJMfyKAOoIdFhCVvTcXzW+aVvpwDCnaxxWEUSk2Vt26ODqzWVaAmpxXXsul/p3bZYjxIgZZKUijGMun8PV83qw+ueJwoVU+oW0CIRIVSLwyLy2lbKOBxJemsT0dGMZEUdMojb6h/mw5UGKmM1SIhXbIhHcPTut6i/qjcmMklqrKpFndFkuqRdO4peXDlBmByJRHXGIjEhuK4S2ld0j4hfNhIgvRIhiYiQ2xIiK7aP4i+XCZwjqsIYlp7tw9Q/l+ocKc0mkQjJTIluIbhlL5R3YdWJG1eWo1FjbHqttG7puiXzerDlOtOnqHpvWIrkNwyu/KXm8vbhIjq2yIhIrhEhtt3D6R/NHqwRTqYSRIi4StiS2W/7YlL5cBMBqKo6en+HSR6YiQkUpFaVsvq24eFSYsKNpW3StkP9JR/3Sw2MtYSEiAZFItpeUi+aMo4cEiaSyDUAiESjHpuGP1S3ebCuR2QUnTOMlqtjtkMSHd80SHbh5nhFpnpmMto9PzeWMsBrFm4tXRLdPql8vV/LLpw9VOY2JCwykyQxISiRbrrvTLzdpYKZO+QQstVLBUSjK0ohIi224SWioSjpmKxIhFo7i/spfT5scoWIqBIycOj4dt2ntlb0yEY24I1dJpL+IMyESLU1BIf9Rdv9xTkKAyQuUVx1JCXlYRf7h+mOA2KWG6wbiKUhldd6ZDHzW4lHeExMS8QhHTEREiHqG3cMf7lhmlApJGnTxDT2yuGW7bu/vuwXHENchklC1yx4xEiYUt0VjbL1Rl82ErNdxE5FxdbCiu0dvbH+rDy1eJaJCtjIioSER+nbu/Duw2StAWRs226i4ldIt227u9RdOJVXFgmHC0yXaPAZMHxD8oxH1R/vqwriEmC60EiVstsekfL1FhRHpLIiYUmCURMh8Tul2/mw2IjHUEdpRIpea6JF0ltl/pxwDCnKlFfhsiJDERkJS/ltl8uFEaW1JMkkxFZCRRlK4iEvmlt8vmwoSJrKgiEi0xl4bBEhErdpFdHy+rbdhIvL4oWGJKGUtSW23cJeWRYd8ehwQQQWXv0jSXhrKREPm6eoiLHDSjqMiKVFcLJDuLaRfNaOOWSyIREiujpxIrri6eoR3R3bh3RLCqVsB3EZSGQEVvlEi6e4i82FnDZWU7JkCiIrhUJSjG676cNlEiItOmKTi8RYl4ZRGV3VEerDhNERFhu4qIhXKTBkKxl8sijL6ZdOHCUsyJZ6DSTIWEVUQ6kbRWPmItvpx5XB7MiaPLWNWJBpoJdPrCTGXLHaMfT/ADYv2T8r5fn2XrJ6aP7taaUaulHL6ZLh6hYu4pXFdLdujthcky3mBR0tCWX1KlOzMU/D1NQKU1StMtSLhLw2iS/DG0WEQyIeqULJs0rcyrs0zesrDy1btPRFdOzTpScRXLXJ0hEhEiIpW9uOlZjlIS4lgZVcs5p+q8yo6fVp1iOpHL2L+FYIxSLo7ZSK0hKRbsXTLMoqs7zRNKoV1wlSizSYNpCsh2rLd4lxfzYpPLWfUdPm1HSMqFZ06oy/w6nK9QtNwjFyyKV2p4bElb/EX0jjRuXM+qqqjqq7LafgqqW5dUnXFek5chWQx6REZdv3mJuqt1G7EhkfJf8AxKyoL9Uto6hZfDpfU6YixcZSEREbSiPT04Hzb2S09elghVLpUy+Fd4IlaO4iYRbiIixp605xUZKs18F09R8QQhrpuNcmDdtjbdLyx6sDZRlvMNGyo+Ip+BSWsdSUrht7dseocPjL7A7r2k8+8zew/K6XJVjQUoZcyhWIp0KeJLL+OJERFulH8XVjO672N1WQlfUVWYsqGL1HrIVlTkJWyIukVxHbLd2yx67zWoR7qIc3y9yK1xEuQL2rIiJYy3akRlb1RHFYzDlWlzldVUZRnlM0mMIWNawhYsboiRdJSHyxjdIsM9V4jYGFiTxznXLy2kJZS4a74oSqiWKyGKyEhKMh3Dpx/ENuIOjoK6qTVVBC6k09Fi21a4rZdpjd3XduPXVV7NGBQ5blbadr6hZVBOeLiYwpFqSkRSkRCPm27RxD81/o7cq8u0bH5rmVXl9bUFJi6aLiEekbpRuH03Rwyu7+QmUY8qraRsWynJp3EK1NjIbbRIR/vbuwRRiJJFgL0l9LziREN0ZfixeOcPZvT8uUtRWZXnn68pRIkuL4clt6SIo/xC7iGNpdMcUGnqBqtZgkonahCREyNw7rfUPb04pVobkpwUvTKnWI07GrWVxmu0pF6Y3EP924ZFolEjWJiXSJXdO3quIh/NhvjUJ00rP3RjKZXEMu6Pltt9PqcW0YixfuKQ6hAJEMt0h29uGKAFFqajBNhSHpEoluGXV8svTgf7+jWWoSpREm6e62RfzD/tw8KtIRGKwIWDGJR0y6Sj6cNkpYukMTEojErrR/EMoyu2/VgTjliJOXpJWhkpCIREdu36S6cEFTru3R6bfpGQ+US/lwnSEXSEQbFlsNvV3eaX5u3CfDVuJZU+nKMekSuL8o/m8ymPcjkkJVDGJkDNtpD4crh8vaUv5sNuTJixFe1YyEo9xRiXmIv5cPMIdZniWyISdIhl3F3FLu6pYDYeqxZExSGaY2mNw2y3fKQ4csngliCbqCRCVsSDqZb/Vd8v1JS1hlrNEtR0pLjaVtxCW0RIscOmoSIRtL7uUpDttt9P8At3Y6njuJYgWoJbdpRiIy8ox/lw3I4HcS6UuGu8fefCXvjwuLq4/bw48f/wAeOwV8O3jx4fCga+ER9wcOA8eIh7rff/37sdhW55iXTm4fiOeuYoEuTM4rFjHq/aC8OW3uKOIVbRtYBK+8EhAiKP8AVLb/ADYmObeAlzdzJutzisFgx7qhkrh7hIR+XEWlvjFLUEpbhISLuIu3bH6sJ1H7rf2U1/twK4bSKMlxlJRXEuX9Q4U6oWbhmwIjawxXuHbt+n6fTh6sNiUrXcREVpS7o7u6231EWB2STFYRESKUJbenb8uETKtxGqM1hMbS+KKwIhEiuIvVIuot3pjgEVCNRGIqltIFxESuHb/fVgpz1tESEiBcpfeRWI3RGXqGRD5hxHl4uoKhnttFkpduCTFTmG2VS1LEtQVEKyvAY7fNutEo245ciqvdIXsjvlG7dH5RL/dgN1aOoTAImrEiLdu9Xq3ekvLjqVpH96uRCtkg6S83zW/Tin/idJJCH3MSSC5CI+HERLpEh6f5fNbhSQKJQX/DuLcQ9v8AMRSwKLV++67TiLO6Pd823EgmJbiYDrpeMUdviburb/LLBKTg67iLSG2URElx3ERRLtLq8uHlxalcljJgiMiG7zfyj04bS+KiWXhETBEruntH0iUcOV0opIneIK5TIox7bu0e7zYPyOFMH3RIlm3UIi27rf8AaIxwoW6ZM97tKQ3ag3S6vp24ZcS1M8FnC4iMfGjK7d5bsOJNeosunUkKtTdGPd9WI2bYMOFpDEdpEMRCO0v9Ixw4uRkJXXFEYr3dUYj1D/flDIVlT3SaRCIxFkpXXR2ld/duCl1STG4vDcW8XFGNsv5cL/2OCEkTSEhvWsS0y6Ru7fVIij+LCruLhINpCUfD+8ltIu6UpfLhunbpLdJly4sKVREvMX4Y4cIhFkYjreIJXfLu9OAyOxFOJlQUtbg3xIsmMtT/AHbfN1YDItISqC09Ra4k0/zfh+bBEZiWgRSJnhtMtpR7S8t1uGSaW5RCBSuEnbZbZFtKO75sDDZBnEI+IvgID4hDHRIYlHq9O35ijjlkIkTNo6gyAxkQ/wBMRl82E8D8GIMW2JXAwhEtPzD0yIpeaOErEWtiJCRCOnAi3D1XDtlb8uPIy+QEhEWEIrEgUwSIdIPMMpDLt/CX04SXhJEhKK9O7w7o9O75fqw4YwEupY6gzlcQxuj6h6vm6hw2zcsRIms3FGUhLqu8u38Pmxyqx04jZGRnqAkGkS5RD+7u7+4iRQhEhIRFoyItt20f5old04bWREI+4tUvuxGW0Y/0/wCndhVOSQLU4wkNsO0em7tt7erB/wCpyjhcCVSikxn4cYR3D1Wyulb5renCUkQCRadqyErF3er+X8XmxzlEemNheDtawhEe38v83TgheV1VVdTkpERIR12CJEQ22iXbqCRerdgcgBNHSur6inpxh8Q4tOnDaJM2xHpLt/DjWPZp7MqzOMyo0/q8H5gLpL+NTo6K/DGUpEwYxkIlbIrcJ9mPsyHNq4ibQjppSwfiRJxCwRZ/llESkRFdtivHoCs5noPZxyvl+V8urXV1dSy0hEiF5CQiXujuIo7unC84y69gphihe07JP/s2XR0nLGRZXm/NWZEXBdaaCC6Q2kSytG35SId2O5P9gA55m3DOubTp25swdPjTZaLEiof8smWsYQiI9VsRuwvI21BZwth1h1eYVDBlXNEiIpFtWJFER6RHGt8l1XxAi/UVox1NPgOpu/ierpj/AE4KLN5GMmybhWU+x3luh4IGlyhCHBxLiRguNsvL5ol9RYtGXcjUyeBcDUqTOGmXVLu6f93Vi0ZYGrTrKJiRyKJf6cSQoEOJHwIy4M/p6R+XF615GDZqmXjBDUuVhTq0yEZCMbi82HTy5ZeHwHgwRut9WJzggeKy4eWMf+nlwK9HEGDAStLyxw70ySNQzSQ78o4NpmA4eDFxL7eA7Zdvy4oHNPswyfOSqqnhT/DPdfrpIhujG707o41ZhESRgRDb27sRdWF0uA8dOP2CVsvL+HCnrixSmm9lY8xcxcoZzyPmA5jwOpPL0OEiq01cYiW0it6Zf3EsWzlMc15vy74x1IgDSIh8O1WpqEN0vN0yHuljZqrL01cllpNFu4YiXvHtxk1TSZj7OubPezNmnlFZUExZPEvC/wDDItpCX1DiJ6IScvY2K9R6sY+5lvO3J9DS5oVU9NCLhWJFQ0YsXIR8pDdbIvLbux5X52paOgzha6CqCuoWJHTrLYlIpCJfiHyxK6JDj6S83ZNQ88UQreRUlYsh48HiP2eb3923d5bceOP0gPZzUZDkucVhZeLaWj/aHLWvTdGRScvpIRj03CRfNhirCtuvY8V8l5GCsAtGIDNbGDLSuERiMR6SuL6vlw8tpDTkRjIllGWpuHu7Slt7sc7RauVpkIiWoQ2/N8v9yw5Fh1FQwS1SkJCY3RKO0f78scVZTtseijArhLzSYDJEQ7ZD+X8OFSZqCXjrX593Td3FbbhOlNIxvtHwrh3WiXp3Fd/LjlqksiV72kSRGcSkzbGJeYri+XA/I4TSy+HEmsFuncRjtlt/DIo+rDi6gkach46hdQlt/sf7LCaeQjYIgMpEG63u9RYUQDSkKzkMpSNYyKPUV26W0dv4cdl8To4jY1BSF3AYjEYyiVsZD/VLyjhmqeyKxUI1IrEdzI60vLcRFH+XDjlEC4kyIyj4CSu9Plj8scDub+0F7l6RCQlMdpWyK3yjglnrxOHFnUKKOprlaUNSN0u3quIsEJ6hIoRZFnjbu5nqKWGfg1hIStGIxmJDEtvyxH81t2HkhKqiIkayIYxXbaJW7o931XY9y9jgaqWHAgFzK0BEfdx4UxXanXL7OHl932fvljsOpKnXAyp+JKJQ8F8eKx/d7+JfzY7DMIOLlzcM+buYFiIh/wBsVgis/wD9IZ/uxC7+07ViMR6bYx7bunqxMc2NH/jLmDVLUEs2zC2USEfiGbfL0jiFXUQFjB6olHWtEu75R/vtkt/dn+xtf7cDxGvS28RiN2kIlIbfNu/vbhuUS04kRalxKEY3RH1Xd271Y6oIfEAGDEh+61CK3p8to/T2lhVO1Y6bmyUsS7iG3t3fN83y4XC9xoDUGP7RNerLbEbY9Ufyj5pYj2Hr6YnHT1BItJZFdG2I+Xt7sSXFRKYwlEgRksVhKUi/q6v6cBirVYKxJTZRFfm8ojd5pfL3YJYU4iSQXw43NEbRI7SHu+YY7e6WE5aBe8rSHU6Lhiy6Il/csGEBNFZAQtEhG7WujIv7/wBMsJp6US01yA17ZD0jG7+m3FnxBEuqCB0TkWmsSEW9JdMur/d3COJAvu06msYj1NGPd+EsB08dSMeJJjplMe22276f7LEgsRAUx3MIpQtHqlbHpEY4LbiJHIfDyIpXDG8YlIS/mw2PEjXpkniUR3GIiRFLp6dxEMt0e3HECxKMdIvDGIjtGO0fT/NjnRKn0w05LH7q6RFaUS6dt1131XLO+Q8QTiwxtIiKxYjHaMvyj/dqkqZLUERUy0iHt80fKP8AtkOGSYmoJZKEWkJMGMildb+b83mxyfh26LjWJr0xK4twx/m7vT5sTzDDgwblx0+Jy2l0j2iW7tL/AFYcESBJCIl0lcI3DbH+rA4x2tZtWyQFcMpFd6pW/THdghbZEMoREbg2iRdUfmt+rAzJ2IZSgVUI+GzUWIxAl3D/AHcX9OEuR+0FImn02rG4peUvTHbaOG4p2nUDLxBIhYS43SIY7ox/m+Xo6REJrUgrvCV029vpwrybocPMk0tNTiawmDcte24ZFbdutGP8uB2qKoEREQKMhYtYju9P4f7lh4nr0yYIjawSESt3FKPl6i+bqw2kUx0+Om0ilYUoj2+W64u667HQuPKThv8A5fUkstTU6rREo3WltERHpt+a7CYlS6YjrqX3EmI22j5ZDt8uCBFdKW5f3i9xbri6vN/Vhsb6gSauNt0S/vcRRtwOWR54j0CJhMWshiOmItiJDbt+YpW/N5cNiI6xEcjFd0SG7qIZF/ZR+XCpLLgRSEy2/eEyUZSiP4fLtHDLhWGzRARG3xCuHdaXptuHp7sdkyg4jizIRK7cyJNtu6ZD6sOaTtMR06kyIpFOUit7e4rccISSRHpXLIiIN0eofwkP82EipYuFgxBxDqFd1fN5S6uru24Z/scPMaSqeTRa0iEmWjqSuIpW7pbZfTjQOQeUMwrHU8ReNYwdRaDXdTiQ/edu3aJWyIrSxR+XcrHNq4VgsD8PUIbvu7ZdVvd+bqxpieYaWlo67QqkNdUFpsqUCSy6YrXbuIpD5hLCXnE7bIvVZzQOXNy3J0Lca9MlkShFbmR3R6ikQkPqkW7DPMnOSSYJUsAXT0orpziMlyjcPbH+90sZfVZiL+aBy2opQFixqCc1TGeGvT09MVjuImMuK3dbtwnm7MSoObCSK+K10aUxUpe0d1v9PlxOsTO4+J4moctvkxblDpCQiSQjGKy6Y90S/NjZ+QcxXxeuMQlsFa+m390tu2WME5Vqltp1kIrtWsRukJW3F6SJhD8pW3Y2TkuiW2oEpeIIisZF4kRiXy9vzYWuUMeyu6cjfshqBKl0xItSMt27EkPBYslw90bYlqYrGQIdRBx1F8RkV2kV3V9WLEo/DRMeMh4CVxbcb1btjB8jekRZOI6IrBO6VsZF2jhGoJisgt1ClLy4UXDjwSwj9xdvuIvlwjiCVBwIiGW249ssNmJkmXoN8WCLCSTFtYMSJfbLb+XAlcIcWe4R4CQ8ZCRDtLu+nBdQJaMZMkI/5m7EPmh6C2MFciEdo7cKdsFKaVykb+MEdNPERAiXERIrhtxGcxUdJm/EKCpXxJbjj7+I/wDv+WQl3DjltJgERsgISjt22/zYbrT1KgCHiDnFdxT0kIldt7cTw5pxXjO4hFMXwh5XmrgqMzpFcGKrBTAXLlaRCNvAukhH5d0eGee0jlH30hMJPAorY4SR1RGRL3dX9li3ZyNLmaaQVhwXmFLwI6SoYRiXDpdwEh+0rfdbx8uGU5VUCt1OBcSVqxFRjIR/6bh7dpfm246WyjxHUpKTOUnzi5y5XdypnzqUmUeiTCJLGOkLKeW6UbY7Y+UcR7PCdVEUQuiV0ZFERLyy6fN+LG3e3rk/R5gFlDQkgqd3xhDUjbKReGtxbbd0tsR7sYeNLoUqdMWC5g2oiJFbEhLzdX4cOSd1KBxjVklzG09olEjF33d0S3bfxYUMkLJZCOsRaZEsYkPVaPzf3LDdO8WsIolEWSHUuld1EPplhy5XBgrXqxKIwERIilu+bHYbHZCUxiuVo2xutK24vl/MRdWHBBYkuEiEtsS3D0/1fmwpkdHbMiIZKEY6ncXzYSwyUxgiJyWV2iPmiX4o/ThUxy2OGSIQiPASaRDIdVnp/wB309JYDZTr0SEFi3b/ABLiHpG60runpHEgJEbCLUZJn3hCIl03DH5YxwlnFjeK5MYF0ri+5tu/D+buw5ZxOA9L9lWLCFqyGJALCu9NvV1erzYeSpI6zBG5zPEaFsh6h/FH0+nHasBslrFIlqGIxYO0uraP99OOXxYohXEhEiERXaJR6R+mXpx7EfIFWEKavT/bgp1lIvcLxL3fv+2P/d+7HY/W8athjxpKdZnAZceIGYx6Y8eH+G7HY92kIt3Oxirm7mCAzL9dVkRBMZeMUR+bdLy4r7AJVPqEwbhH+GMt3yykX4fVic5wBgc+Z9ItIhzKuZutEdZl3y7vzXYhbVMYIEKiGPUUhtj1dIj/ADd0cJsxzdvyNrjgoRWNWCyKVxCREACO2UZRHd/SOB/c6RDUCyMZW3SGV0fmjjnIKnqtMmCJalx9pdPq+XDYgJikRiO1ZDuulb/VLy+bHnxH5Ca6oHTIgWZkXiMJcRkXUQyt6flwDJguddAh+8YV0bbpR224ecfxRLYTiIpagiKd3pH+9o9OBVtXqCxbAtEdt0ojaUo938uPVWFF4nOk1ZM+0WMlESiUSu7d1v5vlxy1bUglmnqCUvvBEYkIlHtEf77mSEdNgkU0iRCIHtK3qj/d2GxpReLhb7zulbIikQjdLuKMcN/1OYeZFsoiy4RuHdHp/LK2RfTh4YmIsbqkmUtQ4/7f9uByASZIl2kJEQqtjEpF+UY3fmwQuWoItIZFKMRjEo9vTaJfVhvt0EhAtL3xNx6jIyExErf6pRxzrU6YrJqyItgykUro/N/Y7scxojVFUNK0XEIsEStLt7duGZi/wyviOoQylHt/DEv9OFf7BqOcD1dZgiJEQxKEdvVu+Ybu6WHFVDBtaPESHxNMojo9Vsu0flIsMiY1DqcZcWkS5apD95H07i3f2I44TXKlIiFqxkwSjGUSEtQY/wB7fVhYU9SQWBNFaxIriiQiI23EIj8u7t80cEU7ZsIRJpCJCMSjuIbdtuI1ejrRHSbuH7vbu/MXTghLxEiIi1eouqO2RfLb/qwGOJ0wSAtLTYsi4Hb6ZD0yLyyl6enHLOCSHTYIsZEbRGRCO7++3AtK0hkyShIWXEW4dsol/f8AKTg2uuWsbhjpf1F5f9WBxBxCHNI2VTC8ViyIS+7Iv/E/p+bCnyCnEbortIwiMi6rfLgdZrPTFXhCzTiY7hkVvT2kRYSMmukNwkQxGJCI7o/V/L82EbBhghAkrImqIYrJsRERKP8AT/T04VTqJpEzxFFISGQ3F2x6dvp3YbEFv3r1xLTtkRSX03dUiIcOLCAxNYtIhjq3CJDKO2Pm2x8t2OxOHBEmlER4mQuiN0SiI23fNL+nAtQ1zxIRFilkIyBsZR3D/f8ATghzWfxxFTNrIDtLbH5fNiPHTbHVYtTIyJvbIbpdIjt+YsH8QPkEDwYrTIFkYrHbKJSut9Mij+Hqlh6j0xEZjuiQv29Vw7tpXYZWZeHdayRLUK+q4i3bbfzfUQlRV7Ph1J4NImC6xPUMdMbe7+b1Y87qcTHLOVuzZlGRD8IJDrOeQkzRK4iHy7Rt6fmxqGX5MKMvXTqpX1bBLU16+LC1BH7yPUXbuj9OKzl9VT8q5cyorKwNZPhpphTJhMEoiO4ZD3dO3bEixZMjysaesdUZvUFV1CViSyQsipqce0S3MYXdERG4bt2EWuGoCvl+qy1tLWtXQhXZlmgrStZf8quKxKoYRLHUKNsRIolpjulLNeZeYw5l9oOeV1LwMVMzHRQLC8QRG1ZFIRkQxIo9WNA5+z6lqmUuW1tOposcnRrgTL4NaykRCIxIitItSXb5ixj/ALPOal1jsrzzNHDTMzhZVw/EjElyYQiVvcIjt7iGNuG11tKzJ5LLHE9Gco5M7LnMXUa6Cp13IbbEpWiQ+WXy49Aeymuy7j7lLrVOXKQgzjIhlGIl/fbjwrzB7VSysa4qChq6unZTksj0XEVLFgyIYkMRIhiMhK7ptxXOTP0saTlHPQTwRVZafGoEalTBJTAMeHvL3iVwlEfw90hwCVWw2URvADujLjM7H1tQyi1SHgQntkPG73erDtS9AsEQJcyuEf5sePuSf0msrztVORZsKqisIl6NSWndKIjuK6RRt6iuLH5mP6UKKZhU3EiKqFLAgSWLYTAIZCvpLTErvT07cUfVss44md/47LlDHsRbl8Xik2cPf7vt493G3D5LApRYAjtluLHhqp/S/wCNMrhVU6ddyhExJjJLFZbpRu6pekbo4rNT+mZmg57VLpm1FRmG1dEriRLYJEPAYyHqlL5sN9d9p3QVP6f18z3w8+K6ePEuPiDdCPV1Ygc4qBUbGS4iI9X/AHx6hxiHs2/SLTzBRpdmzavLuNQvVUGYUxJhw9wiMuJXXFIpR6hG7djSM15pRmtIXD38NP8AdqC3TWXaMvMX5cIa5GX7D6dK1bfcL/XK6YUiDZeGRFHaMuosA5TzGqmzDMeBN4hVgOqxZKjH3DK75R4yEcVtlQsiJhMITGTCnbcNsf8Ad8t0sUXPc+qslzYnUPHixo1jGNJHjExemJCRdRSIiXER3CW6WEQ+3uaM1R2+5bm58njzIlaAa6ncsai8/B8QZJl2lISj3XDi3ZFmLssRTGPE+C4iTKf4iZCPVcVxD2kO4e3ENy/xGmOr/WdJxOiKJGQ8dTSES/d5Yl8130y2ZZvlgZSFUh/B9G8V8EcdoisolbEZe71XXYYjYrlEgWcpw2IP2z+yPKvaLlrEjQAtrCKB0zCVKcZakbS4yj9Pqx4j9o/ILuU2jS19IaKpZQXSEti9YZSkvUERYI3CQiUhKOPduaZ62mamoo+J1fBv3a0AJr2yGXCV0rRHzEOK3zsVDz7Q1C6qo4Jo0nw4GHHhqCBFaJMXu29VpW7rcPXUK0chUVMsYqeCHalO12sJq01yYN3glIe3yx6u7DiyLU0zlcTJasru4flH+XGle1L2LV3IdcsaD9b5jTlTsqFtOLkkkWCK163TKRFGPp82ZjGLhNbKcRYQ+HcRXRjcO6Q/h7o4crZBQPUbRayVo3DIh2l1bvll8uGyFfwoiMY9Mmbbt3l3S82HCPa6RNXISIzIentl3F1eXux3w8hkNQUosuER3XS+W76vVjzdfI4TBLWEQCB+IJCJMLyxjb6sNsETWuSeChiJFL02/UQ+nD0CAhEy0l2jIS2iQxL1RH6pF24bIqgriW1UhlAO7cV3btkXVG63BTCnCR+71CYICIyl07o/iK3+xLCV06z1BYtDYrIZSIdOX3hebbHzF5sOVBkoWEK4L2iZMId1o/NH+44Zp1aVQLAFmmNvb5hEvlKX5eqJRPE7YHqFi5nEuCFsLqAePDhDj/0+zHYYMKoSHjSpW8yD3lqNYrjGRRKI8OO67j++P2W/Z78djsmGlz52Uw+auYiFZFHOqyKt26oZGPTddiJWohFZHqN2/dlG0SjqXFK4vy/NiW5wqB/4y5icSxuziukTRkP3zJFd5ZYiRbpCIqBQFb4RLj+UY2j+IsIuyh2/sKv9uBJFBiyV1EQk+p2x6rvNaP8Aqw374pTKRJ6pEMY9Xp7ru304cWPuiUpkK5QIZdPd9RerHVBrGoXEUkRCJCBDb6SL6ix56h7yIuoUICQ8RHTEikIslEYyL6ZDgUjqGsKeoLhKOprDdbt2l07flw8xQv1CERMSZEZyuHp29RRlhlOnFZAMxiJX7S3RIe24i6u3txRluccxhNYIgwtMSHRJZfeSG0h+Uvw9pYFEyBnhCEhISEHskIkNq9vbu+UduDqpTD1CaOldKX3ZD0kP1W+m3AbgYQiTXCJRK4V3D/mf03f1YLfkA2QYuWmJKuZbcJdV0fl/0+XDyWiKZCRRHqFktQZf1YFZGJEMjjbb0luLq6fpwUIzYKxEQYVpTXtIYl8tvy4HIA6BKGwTjEWFpRuHq6e78uOYUhIQISFbCEvG+7K23827Cbor3SK4SjIZdv4pdO7Da6hlVFgsYfhkKx0ZdIxuGN0ro45QxUyEmDLcyRXbSt1PmGMemMfLhxLS8QdSI3DbLddKQ9NvUPqw2KBAShFpacSC271eqJebbbhJeFIhlFY3FGURkP03f3dgGnE5QoWkLCIS4x7CYJD5Zdw2l9UenDi2sCQjIREVxE2RtGRCMvqLDOlMiS8RAY3GK7hkI6lo9N35ZbcKo7y8daxIilIV7dsiLzDEcL8gw6jeuOoJSiuRQYIkUSj8srvpw4wlmQrAjISlc51se35i7ZebA4v0FsGIoLxCgIyKUY/NHzeko4VMhZqR2xIRMfp+WJYXHUIKFur8QzxdMvEKbBkN10iK0un8XdhTCKIiWoMZFESIolEdTd5fm/DgVhQYsimGmKyIxXu6ViXmu+ki7sKEi1vCXriNwtWuIl/Tdgl5Ah2uSkkzUICIhL7yXTu/Nd5hLuwkmrBjBGJSiQ+JLb3dto/l7sJIxaljCWPiM+8LzdPmEi/lwkuBDIhLiOmRakBl3SH0ywDANxDCqBMWEETKUhWTI7ht/KWB3VRGlZSYQ+GIjIbSl1dO4i22jLDbAKIiX3ZEQ6cYjtu1MJkwksIXAqO4tMY2y/KPVj3biAoVRqIdOEjWspfE6kZRlaI90vyjuLFopZZHQpYSXjVVzNMol92IjJnddcPdu+ms5fVMoCqKqRKcstOnUK5COoMYj9WLRQ14/rKhIWfq8U0pDrmMWpiJaA9RFK4i8uJrYHEbzlzGnK84rKqlqhrHU63UKatrBcIsYJC9iyK20WEQlddHG0eztJU+QpcrUCjZTrSypq6oVlGIyqCkNxCMY9RERStLGI5pQLraGhp6dMa6lYLBKJDFfbHzR7unzYs3M1VQ811WX0dLXCFQQpGlpKaoFZEV3w5abBiVwkRR3RuLHm8MvY6PID/SM53o8m5W5sTQVzn1lVKNe8SdV1VYXhpWsoxFK9TaUYyLujjzj7VgdlfO3LdHS07Kyny+jTTrpqao3RHTEZdoiMoytFmPRXMFfR1/LJZTXrPMa7OKdOovTFytT4omCK5F4cSLUIt3qjjDM+9j+Ze0zgVTQK4OF9RxGqKkLikuAfxuIkVl1olLb2409G6qvIh1EM3gSPJn6UORcl5fllFlXLi8zzx5y+DysgWvgYR/++C+0i3FaP8AgO0rsQXNX6SlP7Vac0Z/y7ysK/hy4JSlJZhWLIhHT8TUG2VzNO4e0bsbBy37BabkyoAuUVrNJrYFTTZhl6awjKIyYLnXJYJLjJcYx+XF9yrLa6nzysdS8h8m5RmFUl3xGZUXLaVucTF+MOoJRjIRLqHcPViidTp6ZyEzXe69Zg8gZFQHlVXQV+WlmlHQvpuB07FcCYJNkVy2fuZKJFaUhulj6UUP6O5e0X2XIXnGc1XMXDikmKYIkJcClLw2bl3dQ+bdjG845OyrhmOS8MvoKfJstpSZWfq+npxp0sqm2yKnG0fBJxFHu6ZDj3x7NqAso9n+VUpJCnaqlEfh2Hst2ywn1E1T5KdZL6WqD48e0blai9nPOtZk2dZrV1NUK1mKRqiXrDIhIYiRSutttuIcWX2d/pJco+y4abjU+zasbknFzElUUruBO4EPiEN1hEN38Qbe3bj3x7aP0dqDmvK019NlKaw6UnMZRO4SEksXFixiMhkQiURjtx5cd7L8ppOWaflfM/Z/x5l5Rp+K6inoclzl1CQjK2V1wlErh8QrpXYY9tUcHiTolnjKrYttF7evZD7XFcRyTM6SmzUw1hyvOKbjQVXEeHuYXFYssZw+wuAx4kX2l8wQ8xlkjnLo84L4HUEdMi1Ph5bZSuiI29u7Fj9mX6Lvsp505U/U4+z0MnyBzgrFqqmVBOW2MSYLiZqz43D95Edwj1YY50/Rzzv2b5lQ5Zy1n/HnblIkknjlfOrGMdlIk4i8Oqp4kSy1Pu3LMbCukQ4z7KKrFlq5KKrbVmFeP/YvnLHMTjZTtfWJMSIXcWL4XMG3TjK2I7hLy92P32gcmNzGlo3JMfjKeoTVUahFhRchgsEhK0o3ERdMSutIsR3JPJdZlApY+KBXEiVlRM0aci3aOpcPV5txYl/aTnjcsoMsea6qrhWDT01JIREi2sFhD5SEbrbekcRJGHkaLdtyE9lHtP45tThQnxRR17tZeodSNJUL+FWJMksilUDIuG24Vlxl0li05RntSrlPM6WpHhmGYsohqQRU8IrcJSId1xCUS3FIZDuxjHKlexWU/B8XfHZtqVRV1TQVA/DsWVVWJWQrjcSxSunItstQbo3SmX820+Q5zT1CKzi3UTRuyvVqv2ZhMd9ywRGQ+GxZCyMfEISjux05V8RSzvyNUyPMiplsoRXxGNOI6TLRWwilEbokMS0924cRvMT3ZbnBVR1lD8UwRJZFSlpVQrtZqFultG6UcB5PzHR5ypbD16EoiJCSY6IiyIsFe0oyuGPSRdpYkc7q6jmjlxdCC11NZRr1GpMyGMoiLBYIlISImD1bh3XYCP4jN8eRHuzPL+ZsvzTlfP6WmbRU/jLYuo1GJWW1gkW6NpWldHHmz2jcq1PKHNGaZTmDE8a6lJgrezUkSxGQl5S09vcPpxtmZPIcyrBqqhbaUSJIvFixazylEriKJS7ZYi/azlqebOUuObe9rKmhp/g2CKxlpkK9NxEJS3Dp3dPVbimqyV4injfkefVtYZRRA4kIrI+oojGXSVpStw4Nzi0NPxFxJUSIt3T5okRfSN2Gawv4moIFtmJakRl5vlG75sOa7jFgycA+IJRdtjL+/VLuHF0cl7CBtwipkvvhIdpiQjtL+aX092G3GJriRCYiMZ6ZbZXFLuIsPMlJjPuiKIkQsl/D7vKNuEwIy1LhJdOVwXCN1u6MSH83lLBgHa4tYzUFDfvCIRG4huIv6cJqCIxkRcTIlkstQSLdcXqIf7ttwyWjEhKNsRgRWkUrZemPql5cDsaVL08FCI2qIokRS/NIf90iwUcgxh7UVBceNRXFTe4uPDgfBwKI+Pv/AHFx4j9vEfs4e7p9/u/wx2BawnGfEFALImVyuI8ePu28Pf8A9/vHjjsHtAOReecj1eduYJDxOOcVhWukRftRR+oo/hxG09OwFsEepcihEuqV0d0sSnNYEXNHMzNSJMzisHU6f+YZtj1CMd35cRrAKlIRNekQl/k2jGIj9MunqiO7Etzb2ypTX+3ApwEBFVKImiJS3bhjIpYZqC95MnYvRESYZSLdcUvpH+m3CnN8NZCPEnCIkuI7fL8v07t2GapQiywtUrR0o29URISH5vlwtdsuwYzXKGIiQiDJEMBIhG4bvVt/scB04CesMmSFi5FIl6f4dsfxYOEhqOIstONonb1bRlu/24BTIrSW1oxG6I3fV3F+Xtw8EcqD0iERiAiRRG2I/wC2X5h6sMxIBY6jWg2LIWD5i6Sl6ccRMORENpXF1S2yKX4fl9OErNgsIjJplcsiAit6t13y9XlHHsL1yCkbSpfFbB09V0SWXVLt/Fd24MHTawSEh0RGSyErnS6brZEUf7jhktRutES1iKJAWnb6R8sh2kO7DigFy1k0SkRCRCcbS3Rl5R/u3D4wJxtemBCLSWRDGShIpCW3y7iwolCVQwSYL1iMZSIiKMZR/D9JeWXLkoZGJCIxWsoxjtER/q/qtw5ThpEtYWjEViBDd5f7l3eXCOJ7GQz4cnbCYwmMI5REZRuHuiMRlhxjRWJDIRZLxCAiERj3fL8pS9RYe0PdpyWTRZc4NMSKXSUfVLA7CsYQlqruEgEbmSK7dukXzW/LhbT7jPIMWqTojpgRXLERiJdu36vl9WEpOS9bgQjHT6uraPzSjjiCdU4i1RGJCwhGXT6tv924cEF6xDqMClEosIFxHplEv7+XCt58pPcRVPFAxEiauVoky4h/mkUcJksoiZJaV0iXdHuKX83+rHJKERInIYQlFTdw7v5f73FhRIKSykQs6RP8PqjcUcGcwomjMplISKRXFIiLd/L+bBBVXiMZIVM1CIiWRDIrZXemW7qHpuwOgFhUCSpixhSkQj2xGUvSRfL1W4ZXp9Hv1FskJqGMencXdEi+XBKB2YkE3ksh0xIhjcUSYXbbuiJFtjIiLCljqyERjJZafiSG7bd8v5cMxiIwIlS8QtNYjqdxF+Eo+btxzDJviDqgPiDbERjaRfV247D7HNOQQzTHTYDEtiQsEBIiGRFIS8vURR8vyjsaOmwQFLWF4Yyd06kR3fMXy+nHMbq05T1DWUSKIiMY7vxR23W9OHKNrFVThJixYI6xa4yu27fKJDtu6fUMwCsk5R0AqSynOn1WOEUue925YkWoPzflwcxS6zNKNNRXUdCN1OwnsYTCYshlaN0WSEbe4rt2BeXaJ1USypSaJMEqhZvFYlpjtlK3aJEI9RWjLDldndLykmnKnTUqWxIj8SkhKpISG0tTaspEW0S3eaQy7M3ELxJDmx66pNUQEgqwRY5y9MhiJaayukIrIe0rt0umLf8AwuOY5knK6jMn12nWEVGnLaFldpu0xEiEV2jESiREQ7ijtxXeXayqr9anpUqpKh1RTkVM0irNaqKIikpCUZCO20S1CldHFizDm9NBULydFZmfweQ0rq6oqV5TTxYsbviCYRCsZRuIS1IiRRtw3Bo4qdkU320qrsh5No6UKPLs5qhyuuFyGMFws8NYixLCEbqeLCKJSjEtpDiQ9hPMydcRHQ8RKS03kX3bBKMhHpkP4be7FT9rGd11FxyWjy/hwRT1uXLSFLxMdSsCsYbHEtUy/ZFjTqTwZ9jLyuMS+wz2AmSmUeusgpVpElpaV1u4R7YkMRjdulG3FllW2l6ilfe3E9YUeRiFd8LlFQSKXclRERMSTGCXyjcP1CUbcSTOX10SxrjIn1CSkLGEQ6ciK4bYyl5ur6Yen5hGjoRW0uIaYkItVEY9TLRL07o/Ldir5tmlZzlWZhS0rHoTTyWx8RItYRtWN0ikuQ2j5bbZYqzm2LFjYqpcPYwqj9ovtCBBsnlorF0VjHW/aC8SRbllp2+WWPbfFHBdOK/fuHbw4Y+JXsq/S/zXJPbAvMluPKKJvAQGhYIlDgPCIiJFw/hiJDcJXcOP/fj2NzP/APERVy3kZVEKFruLCR70qY6qZ/4i0jLaNxSKIxjIiLGwlT6adpTfcwdTvqZySekHr/8A4mHLswYmqU5VHqEoaoh8MO6ZdPbLFW9pnsfDnP8A7QyR1HQZiEmElyv2epMh6o/aPHzj7/8A1u4ccq5H/S45E9snIHDKOWs4peY+YMyptFeUOUXCoBh+/hx1VxtEYlx4l9o7bruGLx7Peb6/k7Osx5d5gZx4oo9LjxqCaTRAWl7l8JEMolFgy/8ADl/jgJu24PH/AOARU22ad4/+Q7JOWc5osk40FVR8Qdw4L4D8I8IrtGUStkI+a4sWheTpo6Z1U1o8HcQ+1hHqacRujiymdPx4FDgIkJSkOKRzfVJoKAzlwXxiRj7tvEuqP99OA2VOSldTvbOM9Cj88ZvQU41CUGQukJSKRL1OqQ9Voy/q24yDmjmvK6PMslTWik1sriSttSkSUxmmOnqW2yIh6biZGOJLmZ7PimRZxjqacl1QxIpDIrtv09OMrKqE+fqNxL16jWpxo2NZKmFgyLW0SK4ljrSkIlpoEh7iijJ2NOWVVE8zZzR8r8q11RkmYAC6WRDUuWTG09P8QTIsZbLT1GMHqIiXtLB3Jud/q79V1WZZblBJi4fiaRMl1hMcRC5bh8aVokVtsiEhtEcU/mDmGt5f5i504rzdQceFXT09TlLKr4qqotDjVLXX0q1St40/FMV8VktgkQlEoliwZC+oGho1to6PKqquYynpalHhrpWCKST41K6RLiRFJgiQkJDEsUvUyryEV2ZFw5g5lXk1TQpMv2V1dosztun+ysYJMXdu8Qh0YlEtxYeXzMzl/PKWjqiNTGU8hGpEhIij4wiUojEY2l3CWKTXZl+t+X8wSpLcodVaIujVDUCmNQwSEmCP7QIlqSGO1w9RYi6XPGVQrdmLDbRkyny9OasLTilZEOoLO277wpSj6sSYfIdkbA6gXWfB1gUqhrKFjPjBaI2jERJiy7h7vN5sQPJ+efDU7svzH4lFPSpIS+JSPjU8SGP/ANPTH1EQkO3EL/xRltPS1lY8RVQiUpMKRfeCsRiMiuJny6F24cC1FURiVPUVB/FEQ0/xjCKRRGTNT/zCGP04VkwRQ+fMlXlGbi6nSWi4Vs/5fTIpEWmyIlGRCUo9JWx24rqZaixERPT6oyj2j6bpF6cXb2gVSa8ctrKisEK4XOTPUiTKfwyTJY3SKRD5YlG2I4otHtuHcTCkvaI/NuEdvy40a3nDkImDjAauotcR7iGSxG0S3D5iKX1S9LLAW0Y6m0SuMRu3Xdu6Qj0jGOHCATZI3Ft1LZRG3d8t3pkMcMsEtFYoiDIiMiK7tHq6Rlb3Yoht1AE1DWNqksUM13SLTuK3uHddaJf2QZjMiZqcX6wkkh1CEYkV1u3bb83bgpzhPWt4gNojpyLyyiP1fT24j/dBa3GNw7QErbpRH++nDVOG2I4U5EuoMh4S4s4LKm4sgRbx93Avs+33/b/j+7/DHYEr6fhxbw4anHiPHhMY/u93H7e7HYf1ANL520w505iIhgQ5pWDKVpftTPzW4iahQguQxLxC2laW6RfNd9PpxPc4ARc3cxEKyAhzSq3xEbahl3yj/p6cQrB8MRi624YRHTHaMfTuLGfd+5P9lVP7ajbotZHUDUH7wSL7zu/p+rAJRMlrIRQwZStLtLq9Nsv6cHLAVCQxZKMhkMiYMiIZdQ7h/m3YHg5SxCJq07RWRDcUbZfmj5cco4bc0dES1hQROiTTZtIpRu6RHANsdECECHoCX92/mLBVQG4mr4tFJS+Xp+Ui6vLhtahNLhGX3ZCwxIZF3W9UsNAx+QKKqdVOsSK0h6hukUo9P1F6cMxZIp3kxgjDaRbdxdO6RR/Fgi64RJ6I2skQyGQ7RL5o/T8zdwsSRSCRabGgQs8su0vLgpUEcEhIqgTIlWyGAxIhluEuqUf9uHEtTUUK2SWSxWMSD+N6fUVv0kW3DbFEOsspRG1kC7RiQj6R/m+UxjYakE6tQshG+2JXW/7Y+ksdt8QP9hlakgspEMY3WxIrri8pdP8ASOFVCh+KKUUMdbbERK0fw2/7Y45NORrcOjFYjEh6ZSGMu3zfNghOpJckuMmS8MiESZ8u4u70jdhDsF8hlYriJEQakYiJSt/2j07bsOMpRqiSLSG60Vo2+WPlG4rtt2FFJQisVk+IjIJbh6rv7tj3YcTKnKRrK0S8RQjL+q4hjjv9j3/YZEWPWJF72jbY0rS7R/m6t2GTNZ04rIhfEStK2275bil9PpwYtRDUSbrvYI79pW7o+kYxKPptwGwyQkZMOmJloxJd11ojb22/lwPkdEhCw8F2yIkREIr3bentIv7jh4tOnt+zRG4riIpERERfNtwyvUPwxEo6nQQ+HEbbd1o3S7i9WHkyRTrh8QJFuJhCJSjKPm3fh6pYLf7HMNkE1kS2KFcSkRdO2X9P1YcKitJcRkO4breqNu238UrcPakCIQ9xykRXeEI9MvNbIvxYbIiUJLEWFuHxSKRbt30lKWAjKAF6qJp0pMlwLgEY6fTEum3aMfwyL5UmKQJYyE3feDqiUeqMbd24vl6sEEAqXIiaAkMh7i7i7rv7jgcgJCSLxCGJDGW3uj8o/hlhpzDiyWLFjETjGRmRdMh6dpEX9RYSshCnIhGIsZGUiEvNbuuLuwqqJhDpmRy3DEZFt/D/AFFbjk/tDiXFhrYsliNtpRlK6UYx29W3dHCuTHLOIUFUOjo0q1yYIpYxpSYwhISjdtErtpD09MsVnOqinzIqcaOR1lCLFjkyyi2qY6K9MbbiiIx7Y9I3YnBatopHgtgLG0lMu2iW0oytEi/DulgXL6ZlFRkk9QGVAsSwviBuSVoxZuEtMpFK3zdODq4SBPKQzLXVFBmGYMy9baMaeocnL699QKbXU+mwkj1aaxHxP4ZM3DbizZPk+ZrpXjQvLK6SnoWZTkGXk8RS46hOiNRV8STFalkxhSJmo4htiJXRvLuU5bVLzJdfl9UjKS1qf9W0wiVaTCZGnFO0RG0d1o7iEuqXr/aBlOVqpszy6hIc4puHHgAc0ZgH6voePFniF7iWI1BrJUiGJEO6S14YstlxFsZjzXyzwoM/5VXWmNVmlSxLKkVNYVSbicK0Cu61jtNhEvpWJWxiRMcr0ruUnVVYLEDl41AxF9QNQVUWtborTImCOp95aMh6iEsXvmDM+GRVuYZCrMK/mJpVGYOVWcMwIamup1U8mVTqjTiK3a1QsSEbVrYMSjLGTJzfIOWaN1fnGWhVZjwXGnXkiyH4FJRimnYRahLFZCIkREW75rYRrExFZYtubBUe0p1PmC8lYSK6sGoSsk5NGoq1pkQlUM1CJcd1pXERSIcVTmf23ZmrkHNGZbWhllDT0RDlrGcF/G1DF6YpIlrErmfeMYRRkuI+bEcu5zXVtYPBi8jdQ8HGQ5cZftFRwH+IQkMhKPdtt6iwxXc9UtHS1i6VK/1g5dKsYCQitKFkOmQxtEhuIeoh6ce1aGEbfYRbrFZZjI/cw9kOZ8Moqq/NUvq85JNRmFWz4oWDUCUSGJCNt3xEil0j0yxY8i5UreW6zOOFFl9PTBQ1J5ZU1rD4nUcGgS9anIWFJYlIuA9JCJcOP28ZYrWUe27NSy7ME04hT1XFYppauREwaeQx017SjEikW0o4Jd7WmjQOE2JWTAX+1m+TagiBw8eJCPvH3sHTkUbYkN0saUxZ7wRJNPdZNy/R89tVVyJzJl409Iim5n06inqiHL1qZpiwWaLCiLCLT2kRRLHtqn9u2Se0j4ClCoPLq1rHLGuAPEp2L6SLy6m4fMW0Sx8xf+JnU715pXDxqWJjmi5O1ksKREtglGURIiHqIZXDjVc2z7hUp4V+WjS1OV0ec5fWUwBUMp2CLxERZrFas2ajN227uEcYuq0jS+UT3NOqxJg+ifIfP7NMstzN/BdQuJU6jYMhX72CIlHqElkMe4Ylh/mTPhfpiotsY9Ui3REh3EI/3bjx3R+2XN8s9pVfQM4N4UmWHpmFf+xs+KMhGqIWXExjKhN0v4imR6sbG3m92smlqEpUV2mdawiFxFImLTEfEkXSMZLLyljGeJrbZjQrhZ5B3PWaJy3LaHL6cahtcSyqFAsRc6K1sYOn1CQrkReYfNjJsmJLuYFcwooXZidCC6w6b4dXxCWDXinWpGW3rYuoLTYJagyGWpHFvquYarmDNtFAtrmJqCSwTEREYx+IYTN2otcorHdt6sHc5ZdltAlObCJ0JVTKVjqugpdYk3LYP3Nwr1CIWRGW6McerO3I8ZYkpzycQVFA9FLm+ZJTUFB+V1g+IMhrGUpLupVuIV1DFiRXCTB3RxmnOWQ1HKtLWV3L3uevNBTULpHM0dZMv2gi1liK3ExgiUYlKMhHUxrHPiKXK6WqZmVUVTktOsaiocVKVQtY6ZMiK1iRL0ykPiXXCV3TUs/5i4FyFmlPzTVnnlFSrraOh+NphTU1otUllKbiLiQq8QXixolxGOnbqDipGl/IVKwviA1Oe8DVTZrUcCqm19VwFi2sJczph4/GEsl3FEm06y/+YjbgKsJmQ0dUSF1ryy9LnMUVCJEsSKSxjtIiG2RDdG22WIqpeipqs8ZUfE0+Q1VGHCgzNJkNVly3+MwRISIo6wl4emQkQrKRXDiYrs3Xm7svqm/BvKq+MYymMvhfiE63hxERjbJkdwjgmRV6KCuXyC6nOf2NlOqq/WFHpkXh+CIsEiEi0y6dMhES/Ngquz5dPlJftTakvDFKytK2Q6bI2ksRIpR7tuKuVfR06Rcqnpnrjp6q0itbB1LpRj4hbt3045lfStyuuqqddNp/rJa10ws1B07taO4SItuJpTqNyO5yJh5x8OdLxoahNPTizTKRMIi++L/zN3lG27EHGdwlquuGBxKVxdXdKRf7cSGaZs6grq5I1D6zL4kNPU1ayF3w8tMfMNvhxj6dssRooFBCLJK0xYOhK3aMdvUMYxt3F6sVKs4i5FcVMBws1HETGDtiMrRErY/2Iy2xwzUCWi4dE2lpkVsSkPl/lH+yckOrE9KSyEJRiKyHpHtj8w4SyzRX9gyWQjJcfKO7tEpd13UQ49WAmGxR4wkRDEXCQiRRGUbvSUbdvTgP4KTBIXNkNs5REhjGNtu0v6eksSCz+IiQR8NwlItvlu+aXVuwCShAagqelFu0StEpCNvUVsiK4rbflw9WFeRG5rTJcSuDKZlUID7gjx4hwDh/093Asdh6qMuJ8PhRpm8fdcxuoQl/04jx/wDf/wBIY7DN5OxNO5yEf+LuYrYLLMqoS3DL9qZ+b5fw4rpeKe5DfEl1eaXqlt+W3E5zYLi5uz6RNVHNqxgtUzq+IZH6RGV2IPVIqgiQMSFnhkvxI2/09W3bhDrzn+ymn9tRn4hbiZJwAWn0M3eX8oyw24BHUkxaiIoz05DtiRRul2+rzYekKCWJE4FlERAvKVu7uK6X+nDhHPUEhIx2kBFtl/qKXpjgoWRuRHr1FEUfCLUkVsSG3+WXTtl9IaR1RjxEBYS5CLJREu3qEiHcWJRlOxNKTDEQISEWHrERSld9Vw4BHTBpCfvaIjdNkRIdxD/LbggcgWoREWEAoAiK4S7fN+YsJIGWxWrUEdrKf+nbK23BhSN15TEi/wAwuqMox29Ix6pYFXp0o2jx0xXH7yURLp/KODyBYbpxE6hkBF4sKVvUMvux9RflLBVKZKTFrFktgkIkctpeXzEMZeXDlPFpXEQRK09TxBIe30/yjhInERSoWLKMhUZbbbbS7bcD/sAN/ELbSuZFKBjH7u5d10ery4KKKlkuMWSkREN1wyL6bhH1YZ1R0VjGNo2kV0RjES/N+bClxNiZSaIkJERMujb+bd9WFtGRw8Oo0ZaegRXSKNvy9ox+rDi1EAuKnIVFtKYyJYx9Xml9OOSeqQ3RuiTQK4pM83d+LDg6baeIkZL8T7sreq63yjH5fVhMqweR1QotZcNJRCPhgd1t0fmIri/pwPVKHgTiERIRXcEZany+Yt3dHpw997WF94BEyRRYMit7tvVH5sOOEZRJek4ljaRbfUPl/mx4vFTmA6pSyqCFriJYyHUiJS7i9RW3YeT92UqgECwRIiAeku2W662NstuFMKSSHh94RFEhIRFdtpfzfmw4zUAl26pMiKx6iKRCI+bDoXjyAyGXRbugAlIRhbplbaPb0iOOhIhEdIO3cIjb/KPl3XFhxchYJDKpYyUSlaQy2yHbKUsKFpAkpRNhDG9n3gj/AFERfixyrsdkM6WlTiKhuWPhxlIbrR8sd3VhxwaTJU4qAhtWoSIRLtEvlkXVgjxGqcP2tFZRYQkJSKX9jH+nCiV4ceBSIijqEwd10iLp2/NLb1Y9xFTIG4ViwVhptFfiaYjcQ2xL5urut7sJWojkOnMhImCRjay7d8xD9I4KrpCOmgRiwhkWpttt2l07cN8UE0SLjNS5XQIWFLy+ndjzb4nDKxIRGUfDFYxUJXEQyL5ZW/VtuLB2UoXp067KmqZULWlJLkQiTOnujHb8vaWB1yEhEmCJWxAWWpG23d2jK7EgIatQOrT6rKonVVPU6xLSnTG0mEO4hjIRkJEQx7RJcqwQocnDNqEeNfw4rQqorMk4OZQucJVvgkyoJFOSyLTkIy2xlGV0VVWZZGFYmqflKEFT0tVUJLOaf4gU3aJMYsWWlplKJSG4ZEyQ4KHPstbULJrqukqBjSuZUlJeiThKJDEdO4RkyQ+GRFtKJGI5Xpc5qKqh8cRp1lVUok5Ir0R00kURLcUlltIbvlwWW0HYmX8wcr1lZV0aWvflGWVS2VhcNFxRWIs+IGoWRDEhWIlp7mE4RERLGac8U9dxpeCF5ZUU9NTqW6op62oWtlMsh8NMVlFchIWEsbhtIiHHp/nDKaXIfiqWsylXHUGQk0iqiqtMhWzUdGVzGaYr7ikMiHGQ81eyXLQzReW8wVVHTRXVZxWDR/s7FyIRHTtL7yo1FyuitIl1DjR0uoWSHUVNK8Ty2v4f/kaVYqXESJumJMYUvw9vpK7CxonLSqorKfMONGf26gLLxCEunUGJbvNHHqblz2FZZlAPqOZskyXmHhTtJNWOXZlrJASWsidtkyI3akhG6I3XDptHyNyBXrY2qHmbLllosrF1bqgae5JaZFK1ZLESuEY2iXbjRnX1r0iDJXQWN5Hl32ceyfL83rAzSjqa3m7K1gJMy+iy8VtORCLKdkmCEpEJDEi1BEiGMSxbef8A2Q8rjVBRUVHW8qZkC21EM0yjSTWKFjllHilzdxJjES6S6SIh2vNPZzk+W6i6Ohrs+8Eo5lmlKyqc4lp+8YMSSwpFbH1YrvLPJaxyHK05YtQ0TMvc4XC6oJhVBWisdRK9QiIRIRJgyJbCiIjdE2sz5KaNelWtdmg8w5pyFzHyjTDSPNoNJzl8KbgWolgjdJJdpRIdu5fcODOTOcw5V5hFWcg3jlb+OnWgseLhbw93Ah4MEi3LLT4yH3lZbj0JnOTV/MOSZjy+njUG6ooOLG0LEOKu4o1KbR4LH3CHuFnu1IkUmO4/vH91Tyz2S0fPQ59RmvMPjciyqqzZfwjhKmcNGQ6i1CQibTIWFEBjt7RxbXqFsTZyVtO1bZVlx5Q9oKs/pqNPCu+Je7LlpXU06FuamsXTpkwdYbvGHUiX+ZEZFjeuTM4XmtdkNFTAec8M2/akvXSjEapYislkyWoJMHULpl5SkOPI/s/yDNKR9PTV1C0KzL6F3FdTw4RKlSbCIVsGUiWThJd20rRjuxvPJKKhGfZWysoamrGlInUqhkTagmOYRC4h+7HTYwVl6e7GHqqlicjXodpXkXbIqtnJOZfFMJlT8HmdZwoyqUuYVUttVEVkX8QhLw4sKIiRCMrcWzlbmmoodc/jjQ6mOlCjfmFVaLHRFaXDaQkREvaQ/KQ4nW8kUtMC1ZBljMg45fSMenK6R5aQ8dD3+4VxK2A2xKJFIrY4ghCqzGqzBL8r4IrkrKoITFmoTIruEikJD92OoIjEvNjMePkVq0SFc6uVn+RZxl9EmhZn2U051gJp6/gVY4gtJbKciFmoxkYkyIstGWMf54zQlZo2noM24ExuRjzNkmYC0mV9ZSsqGJqqfRj94y6KSkIlEekcatlvMZVDF51S0o5itjP1bmDakaddTQsJYjSk5hDqaZMKMY+GwhLbjOPbDy+nLGsosvdWZNSZVmPwfDLq2hWl1HQ1GjUCtYxEmETkuJZahCTJDGS8W0orLBK7NDFQSKX5gOXqFFCksvqqdZCQiVKQpLQYwRkUhYSxKO4ZWiUsQ7M0rqfJaOoKnCNUJOWK1iQycIkwrRj0+UtssZ9zDz1mjM6ZWLfVUuaUOatpq6iqqVctSWmTluER1AkXiLIZLlLxBIsT/LP62KhFbRpvh/hU1kXOJzIlbH5i+mJd2LJ0/pxvIC25yWqlqmURViVESluSSSExHTldLdtG7DlY1IMFNHRopqenYOooBIYkUbYiUf8AV9OB/hRpxcsCI2Odc9YlERl/DHzS/DLDiREBISiZSLwFiW4t35o/ViSV57qOOWHw5LWTlmMZC+UdTtu7S3YDYLFMK0guK3+IXUI/UPT5enBjtOo8Pi42lpkIqIdt1xStjHp3YD0iEYknSizYS4iO6Vo9tv8AqwcR+DsjhQVL4ZOI2EuMZdpdI9MiKOGWWrIT+8XuEWD4dwj/ADf3cWDCUKHEIj/llIhuIrtxeX6dstuByULRERXwIWLkQMTcV1pemJfTdg9sQWOEp1GtxnKWozxP6e3bhvSI4lIgL7whkMhKPd5REbv5sFJaUhYIiYl+LyiQ3XW29uAyJfwIkO0ijIUxlIpea60vw9uBU5WImqZoEsWVL6ctO4zYPvMpF7+n/p7uP/rjsSFXw4z4e+nLj9nWP/7P+7HYp6nhcucjW3nDmRhjqpHNqwZEJWiVQW31FEZf04hXKWHFhEJGTJEUuouryyujic5tk/mzmL/MHNKyK9SV3xDI7to9Rd3pxB1heIJAkTkyK5Ml5V+ru/04mn92Sqv9uBLCJrBqDEQEmDaPT0j6en+xw2Kh01iZJ2lKQyV5h+URKXb8pYTxV4gsjaMYycVxSjh4bCSsilppuujK7b8xbd2GZfEMTr/ECIkIoXbIhu0y7fNHd+bA6xGq8MRJRRXHcI+WXlGUo/NhNRUF92CxIhdFgk4rojuj5iGPT82G9WCSYBRWJXOBlxd3zRKP1YHicODL3iRLFDCZqWr0yKQ9vV3EP8uARBbfBIRMpalw2iPSIx7oy6rRwVUaaJJZ4XjbVlGNoyId3992I+ayWQmsJEIiMpDbaRRkO4Yl1flx6DiGOfIXETIEO44jL/UJW/SW7BBRCJSkKykwAWVwlG7yjK35ojuwGtsiK0dQiIlhLbb29Xq83mw8JD4MRIFlHTMekpCQ/L1beoceTxO2VjunUaX3ZXNMfqtH0kMfThxYiJFInCwSKRCMhtEZekhuHq+aWB5rFJT0ZFcQSIuq3dbukWFUtUSmJJBDrLiIsHcIjaUe24vwl3YDfc8VQynDSEnRCK7Y6PSQ926Ij/q7ccKikJCRCJMIRGNvlt/FgNLSAZEUhjuCUo3bhl3WjGPptw4TRaXhEmMiJkXfMXT8ol/tx4x7iETKS5LnJmnasSGPSPzS8pY7VIqWJbBkQjtJg9JD1XFL6fLhlcgIVkOkRXMI2bbSkXyj/LhWkRaJRC4S6pRItpfKMix7iB5BVOInp+ITSFkRCNpF+W6MbvN3YcdczTif3kvuRuK2RRul2/hwOQXFBLJSKMykXlIiLdul83mwrgZIQkSXcsfu5bukR/NL/wAscdtMgD2kOiRGwRtYRECxlIukh8uOWpgLigtAYxvG1du3ttj+HApNEBksiazyOuLyy9WOKOi4Q0w0yEiC66276rRHpttx6ssdiSCzEmDFY3D4aoxKPdu2x3eny4c4GvUsFjStEQj99ERjaRdVxf7sB1DRkRGQgIy1FEy7zEP5f6sPaqxIS4wUTGEJFdaJEUi9I2j83mHHkzyBFPSvRYWoDRtK3c6V0R/vaJYHECChFxxkQlGS5CQyKRD81uOZUEay8PSHbKVso/yiP+3DJGJMKS1iURERld2iPq6v6Rx6viEPC1ZEkhkYsIbBXbu+89P9ldghKhpdMqinM6eoIVlIbZC4bfMIxEYj3d0sB8YtkIxawfMUSIdol9Uv9txg0QhwqB1CVULGLEOcRRLpISGPVIhIfl6seT08gSWyGgy/Oa4aUHJpF0pMcUSktYkQrIoykyO0RIoiXmli7ZTlqcryhNLWU9WacwJKypmpiJMWTC1CkMSFcRIlkUYsWV1o4iaGlTl2VlWVWbJe5g0dOykYwrtMS0RiXhpFkpFuIu7DmbczVlLnGSjXkhAiTip1iwRFwr6WFdJLGFGI224ktbfxGrAVk+WprMyZmSlpy6ldVC4qMhZVM1Bp2DT0pStpx01sqCKMmMLpEbiajLKD/iGtrcmfmdJXZZSjkqGlR0TqDj8T4ZCOosqlhCLpEQkIkUelZY/RGhyRKyr6NWTUtQ5zKerZVCwa4hEiHWiVy9MViK7iIiiI3FixUeSZbzHQ1Q1DDplprCzBy6uIkOiN0RjaMS2jdt27cAt+BzJkROS0tHSZBQpoOW6NqRlR5ebaP4qrWsXCtZOHUFgudcwokuMrojiW4cKWhblnFmTZNzTnK3VzKSop6mqTRq3REnScwtSQ2iJR3CQxuk8qyR2cjVV6uCMtquGpbWixgsZtFl24RiWo5lsenbIt9SDKvIKugp6Z2VKe5NPWVJMS0qd60rLRSsbS8NMhYQxSJFbj1bcmyOleJXaUc4zNdLSJ+C1K3MtGjblHCQ5gxdOQuYxktT4bWJlOIiQsYK5WyHF1rvZ3RctZwjJKrMvi6sEroaOkWI6bnCkiiNOO2IkREW0Uj82ILJee8toeXOWeYMty2rVS8KGh/VtI1mo5ixiKB3FcUiIhEpW7ojLEzkHMT6DmyiMfiDVUceFSPBgtIeM9dhCI26YiNOVxFczisRGKyLHmf4PNpJbh7Dqr9RLNnxOZZyNUS7RHiVKl4iwVyEemQju8xFgMPZbSZbn2YZtVU4C6ny9zhiQiJMtjIiuEhESEi2yYMsbFSZxQcu8ipp6qmq81rq1g11XxZcdQ7UGO3ddpiIjaI8BGURlitZlmrnZ9nHBQ0NdUHRCHAKyXBNOKnS2xG8iIilulHdEcc+3RlkTXNjb5KebeZuTaOsqmcxUuQvDMKxMqz9ZVC2VOVy03MpYrHTLxFsKPSRSLtxLNyXLciosny/LaV7k0bE/q1JahaJXVS5LcRMEmLImS6tOMRGONL51y2trEpraQ6fMEnxJZEoyYOsX3moVpDIijqbZCMuocU7lutJ7viqgho65a2DUUxUpDFySFbF7R3XLF11pbunAtY08R6qXDk3JCo8np8vqKUMzTl6xoaemrapjKnRF0iYLP4kmLWzTIoiMR6Y4k6vLR5XbmtZmHHglaCL4kEpGoTULIhFLOBDFi2MJgkS7unaOLLRZBlBLpc3TxrV0eb1A8RLQdqU/GWswWCVywt6iGMtvTiH5lpain5mYOWiL1kv45jWiTCWRJ09ZLCZEl6Yst7vUWPEiYXkdDLLcSFdlbM5peYsw0eGXV2osSYVRIqhxFcyI7hHpu2jG3djM+f0I45mf6oQ5VaGXjSU+X1dQPwFV8FWnVxJhXC5JVBElnTduuxo2TUfHMQpsoPgjMFZutlOVVxGIuWSyWMRHayIkMrbhHEd7Ucgo/adXcApqVC6msyynOlrngVRTuJDmRkKyt8OUagS3FdIRHD6WleQuxcpPDPOnLlVyzWZvkdPQGqoy3Nxp01dDXLZTIpy1FsIaXcMi0x1GEOmVpDdi28mg6tpV6yXoYQ6ZLbtJcZFGW6MRkPTt3RHFn9qHK+SVfObs4PL0tz3jRrfX1fCKxqXNXTkNQ4YxYVR4jJCUbR7sRHxS1KWtSSUIrIiYK/vPN3XbflxrW2xYuMElVTQ2QdXAlpRUkmkJMFJ633y9Tw5eaPV/SQ4ZLwnENxR0yEJD1WiPqL+nCnWlqGI2ruHuFcRGP4Y4HEyVpraPBAiRXCslqttZ3eUYy/LiGN/YqxHPDOIgXBu1m7cMrfqKJFgfSWS2CUUfwyESt7bfUXbjmD4bBMoEQyjpy3FdIvTEZebdhujEQqE6tK3U1PEUYkO2Qy7rR/EWGBYjwjwEnMHpEWRUJXDEZfKRW/wC0iwyuliIrIhREdxbpSuL+USHzF04IZGJMD3SIZLIxjIiEo/yl8vdjuJOIRK4WJHwVtH7ztHzYdkuIMjazT/FYRiLhEpVEpL3bo9I2y/1YBcHuIVtFbXSiIPKIy83SVv4o7S3PDEyia2ndEZLLt2jHqK0i8tuOqFCpeo2QiJFbK7qEh+Yi+aOOWYOAeCwaAkK+PHjx+3iSTL3+/wD6EXUXD9/v/wC/HYdcyjWPD9aMcZcSLiHHhxHj6v8A8fvx2OyByLjzs3/7quYJXCOaVjhisRt+KZqfLLqxXxkpgkQ6RCRah6colEpF2+X5ixLc5NJvOHMC9jF5pWEPiEUSKqZGX5sQ9QQtc6Iid0fcRFEu2JdUv5ixK/nP9lNP7aihUUV3cSISFkwXtt7u0RjhwVEUWKmGoxjBEhkN235RjLDZNSriUSFrN0BKW0i7dtxfluwmo+HULBKChKS4kUSL0x7iKP1bsEp6MuImuWQ6ktQUkyMiIol/Ld/qwDTi5rGESzlERiOnEhuJY+Xu+nBlUXwpFL3vEriuIuq4vKN0erEWTRVpz0AEhYJPlLbEiZu9IyLbIcH4qdHkGF46xutJlyt3lER+Yvwj3YjRiUoCTWJ6Zbrhl1d2CKdpVFK5a9EZL0xKPaPUPlG0e2667CUis5Dpjqbi1ZSXIY/hEfzbcF8cjmDFgxS2apaSyZImx3SKTCl5i/N1Ybd934rC3RZFIjK24f5flwpMQYUdInMISJpMt22/31emOBxaVREhWsGWkuUtpFbd6pEX9WFL/ID/AIimESKcReTNpRUKRiPd09IiO7DjNQmLcNQ0GM8MVkRMUwiGI+qPy7iwyyQVFiwNm4RIYiwSiMi+a63t6sMi0fhSkI2iOoYrIdS6MvmZK3uGPVhvkGoUKiqhEdR4sEYkS4yiRW3Ru7vpwcWsDmEOuAiwhEfMJbSHukMvm6cR6TIGVDDSKoyIt13UV0eq3ujgr36BJSRcBEZfhESL022/7o4SxwpYj8RTxIbi0xHTEZEO7uG4vpES7cKJWqsiuMmJKREI+JHcX1fTdhkWjVlKQqFYlpiREWmN1pdsRu9RYUwxESWQqEWCJeJIhEun+YsFicODHWudpC5l2lGRdRF9VvqLCl/8vqAJRLxCkIxSUrvTHb/ccDmZCxgiJCsolHTKJXRG2Xp/u7B1O3Vo3RWBuqFitZEJMcN1pDG6XqkNxYLEVM8hTv4kBcpgy8AhtjLq9P8AV3Rw2QE1jB+I1WSiIldIf4f5vmlhtmmEkxmS9TT3bRK6PqLaQy6tw44ThqEK7ZFLxCGUt0fVt+XqLHp4w4vWLTFWtEhkk9wxkMRt+r5fVgpKpMSKi1RtYUl6kd0R3f3+UH4gVNEvDbKQy3DLy/Tg5alkUQiRLt1AEvBtjdHtEox/pHAMcDuFfiVT2agsGQvtuG0pfMVvpu6ccQTqCJrtos1AUsYiRFd/p7cKrK1dFSOqiKmUuIye2Xg9vl23W+XFVqvaxy7lbC/bCriGQxQJEKyjbGXbuLBJXY3jAE2Kvkxah1AVJ7CASEZbSGNo/wCn5flxPZWpj6pNK0qqkEmanxOiJKXEZFIf8sRH1SKQ3YxGo/SFo0CXwHL76zTJbImWnIhiMvNuu/ssL5I/SJOnzzj8dRFSLFNQvgvKeGo55CIxkRRIbiYREJXEvtkWHto72Xcn+qqVsdz1HleaUPMuV0dONc9UWJYzQEWCsoksZS6SLtukXTKWEjkdZTlXLy2qpR6SpCilLCisRIVlLRWshFhCuVw3YoHKefVPMGU8KjMs/wAt5j5e+FYtdXm+SlQkgyHxli8hkuoIpFoiRr0REhKW230KsgzGgqwRUZYrLGD8YdE/LWC5NOLGC5zOLiIhWwvDWIiIju3YzHoaudmLK7FZehMcvtYPNWdMoqzMqEarNtOqfbUDWElIsEmbRiVqyYIlGSxkMSLFo5Zp8lXS1BU9dmtSuooypyqTaXxdUOosvDGIlqMISiQ3FLtuxTaEl1WTsGooaPTqJfEad0lxEStGQjEVx0RjIru6Nky+vLK80qkrWqkJ1V8US4lHRX4bCjcVqxtkW4h6RxA0xPUf2LhmmaL/AFlotoVaa3aY0gSlqCwiKRSu1LR82mRXbcRfwuT5JUOqMxzrSqNP4dhMqNNVUWsRExg/diyTBWJW2sLcJYIrqRNPmi86rHIoxFY04vaJaVOwlyuERjqaY7hl8t2KaWZOomZgkazLKTUYtNCBFoiRF98xxEQ6gjqXMFm0V7RIceKef2WHnsf1mnKSqqnhT1eV5grQYjisk0PHTYMYxtElktY/5cY9WJnLeGVZjzBldGVdTPZltQnL6kPiBY6S41AiwtxMFa6cS7ikRRkQ4p1GK8sOh+Eqz41FZXFVP0aNdJTi4o26QrHUiLnsZUMix2kuV1uJ/lelLLaUs2MkBletUfDiwmaKWDtLxJM1CkRRiNu0bsNtad8dwUj5SaznTacqfJCRmYZf8LSxTU1giJLT4YkXTEhEWbe7zCWK3m5qq8w4kXihTuqqwCkRELFj4JFaMlsSTGEP+YQx24gk1Tm1GU09C4hy/wCDiVS9d0hESEtMpRKRCvT9QxLElnhk8slGnZdUCI1C0RISjuFY9USj6REvThUT3GdI6KSnxtU/MKelfNWm51V8aUeoikmMbhISkW78UsRdRki8t5ld8FUPHL82++YwiYulJmnTilYst0LWML/zC2yxMZTX0dVEhK0SJdpCLRHbqCReoZSLqEsNopcrzHJdKrHhUJp6hmpSVwjIVlFbkkv/AOmPVu3YJWOnr4hvsjrq2mSnL+aT4VRVRMYmkdVlULpxFjB8NhLWRCQyKRDtKMijLFw535YTmVHTNBzUJ1Bpy0l6nxCyYIivhHbdb2j82KKdc7l7ME1h01ZR5bSgxYUibhuWRFqFKIjGTJXDKRFEcXjKqyl5ly34JmZMbRsX8OLqISXLwxYJeUhlbHy4ZDRviJdWWclKZy7Sca7NqSiY3hUUNZVFSA/hUD701IrYxblrjuEojdbEhjIsV/OqfMlPytdGylzBdPUEyorqYSEaUol92RfdiJEwRXIhky7BWcc35tlHNGf8a0Y5dSnRvRQ1ihFNFUayUpamJSiTmCwpXRdG2OK1zhXUOS0+f8sZHmhU2cNeTMn9/Ea1tU6kZ8RrMZ+5kiiMYxHTGRdrcZnjIENzM/8Aa8rhzDWcvUc+NNVZVSDl1IKnyHTVEmSHqFessZWiJagjbjKBBlfwWzWucQp2kIrIh2y9PUX5o4u2bZsvNshzL4oTChJaaOjKmoyLUc1jCKnJYxYJRiTNoiIiIyldU66qpVJp10aSUtKR1qxyxWyqZIpEQjJaxX92v7wtxFIo4sSZ2O7EWsh0xIVhG4lyLbb4dvzEXzYUSBQKxQIxiKVxIh27ZF0iVxYIHUUTt3gkUSBdsur5tw/1Sw8LREhXw1FCthDYMumTBGP9+bu6G5cjgepD9qiF3g3TYRERdJEO0ZXFLHJUuMZJIhk6QyG6UYj839luw8KnG5YmTJCMSIBHdGUvpjL+nDdORU4lDV3DEJSEbYjd02/lwJ7MCXBC4vvGCI2Ml2iXq6f7twyRL4CTiJY6l3yiXifht8v4cEHrUri+HHiLBEYiQjbbIbbS83zYZ+KK0adequJEsTXEo9Pp7vlt7sHE5KeTA87UkMvF0yjF9wx6req3+7cCg4fhVkohJlpCeoRCJRl/TL1eoR5hiAuENPRZtmuIksiG20f8z+yw3VVrNGqI2BqfDlFktpXCQ/MUfqw5F/kDiflY9jUU7V1FIjjxHgEXCP2iIjHj+7hd3fZ/0x2EU+k0JZgPFvb7iXHiXVxGXDj9nG3h9t32Xfb7sdgcACwc6N1OZuZiYwo/rSuFhkvb+1Ml/TLAKQZIiGQFqRkHSUZFEvKMf9OJDnY1nzdzNFYFLNq75i+Idb+b5o4hxaJCuQrizT+96h+raRSL5cKvXnP9lVf7cDkSFIrPUL/y2bSIrvNaJFd5sOOIiYOmthkTLdMY3Rjtj2jL5vqDYV9njkxZLWUSEikW6XbL8tsscTV6dPFnxgjItTaJDtLb3EUce7KGDlTiTCJAwEVrJMf/ANX/AFfy2yJl0vhy0CYUhlpCyPV4f4rrcFVRsEL1gJMiRFHT6rv6flwGw/BEbZSuh1MJdxekdo4LkCdAaiUveSXRISXbKW23puIu7DO8WCZFawrjZuGPV835erbhS2kC2aC0gUhIrZae38UY/iwqnMTIfeIHoiWnHxJS27oytL6sMfscKe3Q1CvBNyyKQlGQ+Jt3bhH0/ThK9bRJj3NBhSl3RIfEGX0jLDNOXH4dLEanSUojEbfDEo27cJTplT6ah4ahL8HXKREQl80rhIpduOw6AMKqGsf8R4jZCzULSLaRCVsemI7cDriNQlgSV2+Vg7Zbtoy9PT5imCv4cWEuSYleSY2iUi9Mi/LgVdQJOqBMhaKyESivdK0rfNIRG7bbj2MVOXIKoRIxiAkcRtAWXLut/KRYKZVTYPvEgHU8NYxlHt6riIpfzFiPSRDbJZsJfiRXERtGX8v81uDmBqkSyIURYQ6BbSIRGQiXVESwE4ydzEkTKpeiWqS7tTSkIlHdHqkRW/LLdgwv+VEniw9QSESK0hLcUvKRCI/h8uI9hEQSl93EYx29PyxH5cECXhySK1CIkm5ZCPlH1biwXkcoYNP8RKMmiQxiJRIS3FIfTEcK1YrZMWagsESAnREWF5ukh7o/SOEpEiFhEIskQ6chujcIy7pXfThK2xEmDNtKsdOGncwZRl27u7tx2AAl2nrLp5cQEmeGMpF5S8pCMpF5o9WEruEhVIRIrZCJbvu5fNIvllHqw3VAwyYJlriRETBplld1bfw/N9KUxVXXQ1NxH0rG4iL/APdj82B/4nElPVHTMWoJm0iEStlKP1R+nzYFzTPqPlzLyrKgTMZEK0pjJxCPTKQ/ed3b3DdyfF8OJERCQ6eiMhIrSL5R6e7y488e2fnRmf58lKGM+DpxIVkLJCQ/5lo9vT5pW4u0dHqtsxJqroor3gjM+5qzLnrOxKvcw0xYSxYwiSIx2iPTLu6vNLDMF0C2E0i1CLRJQ7hiPb6bY/VujjsjynVp6dwL3DqQFYxWOpES+UpS/D1YKZpqYvV0tOI9MpFtFY/NIo9peXH0GKrxU+fh2fkxG1CuKlkI7i8MRePikQx6doxGO3zenESQsBYrqFxIV6dpRGVxWx2kP924leKWsP3cR4MAQ4cSbxHUKOpGPp47pfMV2AHe4/e4/cTLr9MiH5pbpFIvl24NSZ/9SX5Y554cs01KDafLXgVYNWbNKVaMR0xFbilwXHht8xXe7HsH2Y55lfPnwbKeszarXSiujYQU4rIRKLlk4l2kxdzIrtiUY7seI+DRoq4fjT4/Ct1qd7hHUZx4EJCTo/KJd1ssaX7LedX8t5pQVFZl1RzFl6a746rT8bxT9grigWVEZLQWpEiL+HtjLEGu0q3V7r3LdFqmrbFux7ZpTYbKWsF1PV5el2p8YqsISWtjCHwSEfEImETLoiPmlLExR1Q5TUJXRpCuY6oFcqlgxiUikQ7WDKPqjulbiq8g5s7mHl1ebDT6VQmnSLKklizW1F26ZCMWCIxGQxG7t3WaorSLLaMjFGXL0y1qQUkQrEhtTEe20rS6u7HwLbq2DQfXxyjIjarNKji6qy8+YqNFZS1iahmZPYLiHU1HPiI/d2rK4iiIjK3biPy+oZX5azOFEA12ba1DRkylSyrp1rSOouSyKQlFLJDaSyujFcpCn0chqmCEq4aclp0KxzGabCTF4sXEhHTSRCI3EUpbZFgfIaBeeClgFxyyqKs06FPwK5JImXClf3bEkSxjK4dNg9I4cuKwCw5SoIs2pa4uGcZKx1C7KyptQZS1iL4pbLhZtIRIriEunFu5FOhr6Wqo6inR42oyo0BFmnUdRRER1Ikwil1SxU8vpcvGlo3ZbbVVVOuvp6w8pXT01csqhxCMhEViwmCwi6SkJRuutGX1CaOoocvk8adNRVCKSTJxD/zBCJXSGREIiJWiMR6cBZ0bocpMfrejbmnFYyOn+HGsWgyEiiLtO6Mo6ZXEJFLbbie5kjmVZrKql/FVHw5QQ6JCVor0yG3UjIoj0iW3FF5JzRjeX6HNDyulJNVXOp3UwU5LGjYSyItaMSkwhYWoQ2lEbuorhm+U811H6rewq5ZCyuTpMWLqUk1BCNwxlctibdt0u3Hm3yPV/iXalrWZ1l+VuQlD6payFiVSIqeQlGQxlcMiIf6sC11GmoqazKsvqH1Fd7l6LliRC1eoIksS7Sjt80t12G6PmgcrEs041GYPz6ltJKCW4qoicNOxhD/4OoRF5UkUcB5lnOb09OmoNimrTQjlsSEicNQJMIiYsvDYQjEhiJERdu3HmMt2Cy2JCo5gKqY7L0VFOAkLBTWoqmEXhiPTdqSIRXqDKIlt7ZupreOaUNfllbSm6pAmZdXZcIyIhaJC4RYJdpDtutIZYwLOOYafPs8qOX6hb6kqijEqij5bSwqijIStYNOJE+Wo4vEWtYrEhEpSlh/2j83Zh7Tcmrx41tTT1lDSfHnmuXrd8XTuYS/1cuh2rYwtFhOu0Y6lwlditaWyXMmm5S4VtfR5hzZR8783LouXquj5efmz28z1Y8V5JUFx+H1GLTxIWaxESVlaS9K0WEWMjzD2s0X/AAW1FBmeTLplZpVU9fUrybWoH5YReDla11yVlTr+7W7wxuSIiVxRD585qo6bk2uznI6+v4ZFkvMdZy6kuOZjXFmWXkz9nF0Supqd1UwViOptG7w8eeqX2iUVDz/kOfCFfmyKNa6OsyTMKUfhn0axLgVAsS4s8JwkXEiZ92RSu3Y36KIb+zKtfrsWDmb27V365rF0+T5V8RIVjc4RHTERjtHaO4pSK3bHDeQ+2GuBwrzyloVLjH4uiFi9Pqlp9Qxj/qxlvLOXOy2jpxqh4ay0rZqCIkK9sSL1FbLy9WLE5Ggsitt3aRSkse26O6304tbS1Y7CVuty3Y3pKBIVkGm9JeIsrosHcMS+ov8AdhyhiBWeKRCIiMiiUdvpxkvLOfV2Riz4VzEU5MZVMW8dSmKQ3FHp8sS240Tlvm2lzYh+KL4FjJXSiu2MiHb3R/NHGTbp8ORrV2eoTA0o6gpITfK4hiUSjLp8xF+HCYDcOn92sdQSEreou7qwQwNLRL7AWIkI9UfNLyjGP9OGxp2cBZARVpiMhMhIRKMo9PTL5vmxnf6lALUKEk1AtqFqWKyIiMil0kQrER3S29PdHAbFQqokNzCKLLpCyOnLyxEYxwdc1g8R8VaRXphultGJdRbpF6Rwz8QxWp4ZoFg6zJkN3avdcMhjLFG2K4gAZExUSUwzWOnHpiwtpea2OElT8OJDBa5XLg3UG2UVyLyj/d2DHSBgkSReI3CDSEpDaRW9MiH6fpwK4xOnYRLEZawkRxkXdH8uDUEVlnCrYvj8Ez4fhwEeEHD7ihG33/8Afux2I+s8AgEX/Ct4cPczjcXv49vu/wAI/u93/fjsHiLyLVzcK285cxalxFnGYCRRtjrMEvUXT/Y4jxHVYtJbVlIVGQ6co7h+mIl+XB3OlvOHM0x//mlcVy5CRfEMiPl7vl6sA05kof8APGIkSo3FGNxeovqG7y4Xb5t/ZXT+2o2UtFkyJCx3NWXaPT6R/NhSx8VJDpokQlFcbbZD8sbvl6iHCitSTI+MJRJunHU9NtxEVtxeUrcJoz/aFy02lqSI1JIhXLcI9XSMf9Nw/EMDY0iYuAkioYKyEtTdIoiPVHqK7tHzYHMhEhItTRZ92DSG6W35iuL+qWDHN+HWK2yG0ZeHtHqKXVHb9WI8gH7to6TCtcS1xEhjcXbEdo7fLg/icJYGkLNyllIZEUrSiUvSRD+EcD6pcaFk18HiS2RUshkV12224o/04KWEEuqBIdYRtJg2jaNpfLH6iwCtS+K4qEaZe1cV3SujLzRu9WCXfEViGLAQXp3Em7W07ZFHxCGXmj8ssKpTktwyZERuuFkuqRd1sfm7cB0pfDiyMZFGIPXK64h/mK3b8trlO0ULXArfT94I7fmKJS9Mu4SbLcQB5wjosERmwiiUmEMS05CUu0RGOI+qaxUnEMWFopEZWiUbR29t0vMMfKcQaTBScjYS5F4d34tsiiPy4DWWqwXERGv7smiNxRK4h+a307duF4/IPfcMo/eLV3MDw4r1ytFkojb0jItvzdUsEU5rJMVa10REgduHpH6vy92I2nMTqKgSSShZIYgJSlaRR8tsfVt7sTEmU5EMYagxLw5REhjaI9o9UtxYXMcjhvwzksyJ61iJakojuLuukX9xw8unYhlPIRUyJCQ7o90e7aI/KWB1iuREgvDiJJ8stol8t13dh5DxUJOBajISIh8Mfll/MOCADkiRskcRSRRIVskJdRXfh+rzFgco09GyfuEiLUYaytG3b6o+rtHqLDy7SEUMXISWUpEPVbEvMV2E2nT3EwFjK7Tu/N/ELHkzyOGyVquIi1FRYPhC4ZbR07Y7hESuH80SwkJHqL0SIojZqCPV4f8AMRfzYeXS/EEzVEQizT+5jaVpdPVIRHbaOIfmDmOl5ay8swq2ArWt0upxdUfSMR6RGX0iuVjYqezKovI7mvm+h5Ly8nVPBrmLERp0mQ+JdG660ZXF9N23Hl6qlX871QtKTHAROJm4+oi80iu/9duLvmnxHO8qyqqCa5zIj4fhJKQ7dtojbbgGq5VEM9p69BxeIjxHgRCUuoY9vzW3Dj6TSrFSnz+slrp49iPyHK/1dlQslOoiUQlIhHdEe2Q9t31YZqGlwcRFtYI+Ixwyuu1JXbhtj0yiWJTOmjTilKiiwSWS1iIjp9u4bY9Rf7sR4qS0kk3RBZEsYpEZCwht6u6XVKPmtGjIilfjALR0q3j+zrAJDazWEdNnT5bh7sFVFE7RS5QkomfdlqDFYxtGPcI4KpaDXYMxEVkJLYQ+XpjujIZf3HAedab6pdPTL1XMIkkoliIl3EXbtH/Ttx2R0rspX6msAD4L4ZeIrQyXA6qQrFfSJJ/cUbv5seivZJ+h5mHOqMiz3nSnrsuRzHUrXl9Exmm99GviJ1VUdklhp8BFfCO5g9P2cdF/Qd/Qdd7Wc9yznnnGiTVckoqtWnoSbAcyaPAvHjG5ExEY26m7bu99cqcvcOaM3zbm9lNo0Dx+AyRZrgXClD7CeI8OlxjIfLGMZXZmt1jKuFRRotOsvvaYpm3Joq1GVFOlouWmnGjaUV6IiIrWKytjHw5dsfLij5xTkrmAmUtZS0xVAsYTSrHRJjJSIiESjKRETBEiHduLHoLnDJKqsKo4AkPihYV0ZCO7y9I7R6i292M5zDk11OLCXTip0RZ8Su6Pml0xG67qKWPjZ3yyk+rmIhehnuWtXS1K6o9CpWK3DmWZMdGrFcRFa5R8bqGXhkNvSWEOyhL8jyqiql8csRRUqiGoLMuJG0eKyJyhZIuKyEacVkRSkLLSIpDiVZy5VUTKeoo5U1UJDtiI9o7enqIY3YjarK6caOncAsUynofgVyEViwRlp6xdI2sl/Vgl68QSHKlZW5fnUsyRlTmDSlSktxVDRikWPHqESJZCIjEYyHdEsSGW83jk3NTKijZ+rqxLnCsVJYyLGCLGEtYx1P2eMdwxEhG7GSe1H285Ry06gy7Jc0ICXmaayrrFGTqjiDEcNTTEksXF3/iFEhIYjGWM65d9s2W5flVbS/qGlT8blx0/HKArGjwBhMFyQpSL3lTiMSulxIZCMhlHGouie1eRC+pRWxPWvM1NxyrNjTlGq+hzVFLlVXldK8aeoywlpcQ19OwiIfBiJEsRIiF7iGUbaPlHt1yYvhclp89y5o1Warp6h1JVMp0jwcwnVzKVgrJLtG0iiLGEVWRDdjzfz17Xs6zvmrOPdlOVIzZ2pqZgVQ5zqjxBIiXtuYQ9QyKPSMsQXMfMfNvOmZU+YZ7zNmGZ10SEX6xMUK+pYrK0ZdojuKUcaNWh47OQ26qWbgejKz9IWkRkvOb6HLcvLmGkpK2qKnyymcWmomJGlqpNZxBn3hOYI/hiUsn539rreauYOKckPhy3lVEQpBvDN2sqq3VXJ3FritLWYxhCK1rFemMRldiiZe/Nain40tRUm1Ig4KX4fjoismCvUZ4Y2jFYrIR3DaWD8vyFh6NLTU4/FFEaeQiwVstIvmEZfVipaaq/YVNtlhaMwqgblWatqKN9OjNalXDOaxeafEV2a8eHGYo1FiJQYxayLUtElEQyKMbrT+1DN6XkbME1ubVI19YmjpaOdUxycvp0O1HFSrZaMhFNLqSIiiyQjuLNKrjS5dmCaWlIVUuXsYstAfDKo07tu7RIrfNIhlLEOyqdncqWiXwrKgR0/DIopHqEpdPVHzYP04fyDh4gs3PvtfzbmqizSgzPMMzzRucCujrirtMkAlLCJfw8bU6ZCsvNHtlKo0eXMBLl1CSpnMLxFgV133glG6IkI2+YfNiayvleHFlQ0hUshL+HG3pG3pLd8uJD9XCphLAosdItMbSKJFHy3EP4cNVlVdlFYM87sRsBQTpi2RbRasojHdt22j9X1YbGiZVOYIDtYwtEdwltiRbSt/F9WLNlOWraJJp2fFiSRYwtso7o9v8ATizZbyaTXLKvHgpenL7y4hl8vaMu7btwpr4UpWpp7lRyzK6WqpRT8K9up9y1BbiEREeq0erBzDX8QwYs1BWK0k0dMnCO3U8xEPbtG7dgrmJVKqKxIVLFmnMGeGJeURut224VS5XWZiVGtCaZDCJjNdiXRpxl4kRG3qEojuLA57wOWMRXLvMLuX3M+FS+poYscVIS9wiV1pbSl09tvlxo2U1lLmNLrB9yxMWEAyIY/fyL1W+nGd5TQU9Znjsnp8vqqSsTVOSIyGJD+KJRul5u7GiUfKtVldyWFGsiPjltt2kzaUd0iHGdqMF/semTDJaxVTClEikRRTER1LWFEfptj1YSQrpasWGTlENxeGUhkPl3RHb+HqwRUCyiql07R0iHTIhIo9VvlISIZduGVtLUEbGjGJEwpEX4Rldd6Rl04ky2HDa2+MtalijT0RiPiCRRG4h9JSLpkWI1jfBSxYx1BlDTESG60Sl5ZFd1d2DGRVwqP4os+7ZLdGMil82263tlgdytKS2CJlEhKMpbi+oum3zYbDADeVObSMqdGn41k+IlYtPuAY28PE48eP2/v/f/AI47DdOhgEwOK+DuIl7oATS4B/68OPD9/wC793+GOw71JPMSa5yIh505qIWEYrzquKRCUV/tDJFd5berdgXSJRDMhj4fyxH8QiJfLiQ5mKHO2eEJcfEzjMCTEbRjVOt7ukixFkbh2CTSKNwDKUSj+Ivw3bcLtjnJTT+3B1UAlwFMRNhCMVkURj5R6oxG0iwmQvYtyNQfE2q7o7SH6iL1d2HGCIb+JtERkP8ADYyNpF5iIsD1FalXBZP043EwlrltGRRj9Pyy6Sx4NAWGLSSJCHSX3xakpW3dPV3R3YSOibBYOkQrHRLUkJCMu7qkRSIe0fThVY1ilpIWfeMK6IlGJXR7ukerd5hwG6qp6hI6pGodQZHp7SIZW+UR6rt3dg/TYHIVAqehEmsHUWsSItTaO4rtt35ZWjdjhFbyYk2cCkRCJSiLu4hH5hG3bdhPxRHTsmvip0iFgjERl8vSIyKW6RYT8U4iJYiwWRlctchtt7bbSkI2y3dODOHCaVOknPYoHLKLBHaPcQkX0+m4e7HJaIJFjZDaxcYxEe4S+Xt23dxYbmz4cYDt0yWLI9xaY3CXmLttHHJqtBS1hqCkRiJSiRCRFESEfMXzYaq5KJCCp18V6yHKuYJTFkdOK+ryiJS6vmwLTlBifEUeoIsHxiGQjIR8pDbL5RLqjgxbSpREiJ/hkyUhkJdxW3XF0/THArnxGnEyJSyEh6Y7ikVvTuEY9I+YsBt8ThlZEorBI1iTBGZETCkXSXmK67EwsF0rhisTizb0iI+nuK7EbWGQyqChJkhIZXEUburpEYjggmubTsFMh8QYiJRGMY2+kZfN5sLddz3xCHGP3nTIZFK0rokW7dEoxttw9pEaCWfVIoSkUZbY93SMo4HhGoSKpahRiJDaVvhjHaQjG78WCFtY1VOKCZUkxm1ol09v5i6bflx2J4FapD4ktARkJEJEIiXbu6en5Y45YCbRER0nSjpWyG3aXp/mwytQqXqARGUREWv6RGX3herd5fKWHBkZMARIxiRRIbiEbZR8xFEfSXbLE+7HCaitpaCn1qggRTjEZvGN1oiJS6fV/LjzVzpz7Xcy5gt7q3i1IkOkpw+GsbhEo90hGQ/y40/2ncxjUSysGEC6cZVBoISXuuiQ+r1XW4weryutzHmFdCZuWyoYQCI28AD+IMSKNo+/aWNzRVLEZOYmvtbfFTTspbUDSjUV9PxUlLBXGRCUSK0S6pFH5hGW3CiaOoUHCDGSKSiuG7xPqKP09uOW0tOlSDBJaxktXSURG5l1xaYlu/CWGXENBlo1ALqRXIdHVGOp1CRD6SGRd0eosVtAC+APmSvDp5u1SIiXaOpd1flL04jV0dRn1V4rPElJICNu24hGPaMf6SxMJ1s2csaUXFUM3MKQ9Vo+ru6uksL5kzJWQoTSUauD6hnHjTU6eHH3M+3j7hEffcV0iIvTjyBePyYCzDW/WNPQ5bSMqszqy4JoqcOI3mPD3R/6cY+//C2WPZX6Iv6Cpc4tTmPNKiflSGpZmdTwO6sPTlxpEkP8MS4jqEO6XEbrsH/ob/oVV3xxZ5zXwNPMdTwIatfvl+rKctyuH/jMISEu0ZDj6TZTlmX8t5MmnpwVSUNOEortEfdcXH/++My3VS7Yr2g8aIrX8lY5g5Wp2ZJTcl5PTjl9BWL0qwqa0kUW0hGJCQkwZLEuG24unFtTk6KGiXSUiFppVKFKUiIiACPD3CA8P8OHutx+5XTfY2sbwlU1XET4+8uPuWPutEeBbf8Ar7u4ixJ1CiYriIe5RxtOMvdhG2fIjl23KPnOS07FkJKEJERENu0bixVMw5Nj8R4ZabCFkViMh27S/vbjUspy2po08BqHKezjw95EK4j78JrEpUsmNhEiGXVLETafKNzVr1zJxPNPMns3p6OndXVjRy9KUkx2sMRWI9xfNG2OPD/6SHtcrMxz2p5X5YCnVlytQa06yjGoY0tOXiLKURjGNOQyIrmRtXjf/wBLP9I59Zn1dyPya6nqM2oWENdWK48CVlThOIr4F922tu98SLTTuiTNvk7LeX0opR02LqR8SNxCTh3DKVxERSIi3dXlw6miups2NL1GuUzPjlOZcGE6qqj/AFsVrCDwycQrtEtO20Rj5fThtPLTBktrPGIViTX2sEhG3dcJCMh+ry41xeQw41AxJ6XMG4d3+mREWFNyhKlskL9QVl1SGMiltuEiK0flji/6rriTTpI7mL0tAVVzBUMByhTTpFayMhKJdI/KRS9V3TixDSrrHFoUtokJU4WsjukJEW0pXfi6Y4MW/wCC5s5kp2i0hXmDPiiYK5EIxtGNpCW2Q3XW7sHVz1tqiW1PwwiW9ZSJdo6mmXbLw/8AViqW67ilrVYIdmWlT1hEohasnEsROnGTLpfVLutLd6pTPM+X7PMhpSElfr7MraMLSJaep11wyG4ekiKWDOXadLRrq7MqxtHT0cmMgQxWwRuWJdRFHT7pFbdheRcojzbmr89zJfAm1ZSYHHjbSr/h049opXbb1d23E+cfL2Gen/EzzLcrzjmX4enp0tVTyYK/DFktxCW7qLu+oRxqWT8m0/LOTrYPuewViRaixt7i+a1Yli8Dl1Lk1HTpoVjR+IQiAkVpeYeod27u9OIfNDGnp2WtelhCsRNlq5dxF/8AhJbt3mxG2qZ22XsMTTqnJim5tVE7ME09FWaRMpxL4lYx0xErSEi7do4Kynk92bMITKrpiSQsFoJIiWJXMH1DEo7oy+bEly7khZlmBVTZNX8OMbvDItsll+KONS18v5XoUpewGuczTXpukTBjEvlKP0iXaWOe/ZcF7jlr3ndhuj5SpcmoRKjWIFprZpmu4ZXWl0iNpFLqK2WK3zjzMPK9Owi9wkLh+7SMhKNojdcXUP09QiNkHNHVhMKpYNS5hDKJSFkd0S7ZFHbjP+ZqLMud86pclpViFKNQLHMWwWFbaTBj07lx3FG0duIqdpfKwc8ceJV+S1VlaSc4Gn1agSJdGha/CWOpaI/VIiLpxaF5Dz1zHp0uUL1RcS4wWQk5ctpbZCX5fKWNQ5V9n2U5DTjTmVo1GmwhcJCRCNxERfT83zYOzrn4eV3UdPldOihqlrJhVMY6PSPh9oj/AC4ofVbzwgFatu5G8l8jZL7L8vFjKiqzHNiWSaj4nTYREW2O6Q2kO2Ud2JanzwsySyoFZKYTCYQiMY7RL80R3W3YpuT8vura4XNqBobV6JMcRaI6YjuKXml9RRK7FuIaGno3MBeqkouWQMKQl1D9RS+bEFu7Nkw+IVV2UiXKo85y9aa1w0lYKSFbIy0WCNsiG4h6dvV6ixVXCxREsxOmqpRIWJ8MS6rR3CIl5dw4t2ZVFLlGV1Vca/iahKSYIM/iFKIiRFulGXy/VSabN2cx0tHmz/2kqiQuaMvEJdvzEVv0yt6WIAw8Sia4liwrdMlwEWEMtoj6Ru7ZEXVgNxDJYtEiY77lbLRZES3Xeoi9I4cENJbCPTbIephFL8W3aO7pwy/xapYkSzEZMd5V7SL02xlLp6rsVriooFpKekzCmWipUTwRw94cQEz93Et3DjD93H3jx+zj9uOx+reOiE6r4EPdw9zEMABaUBlw+z98dvvx2HdDix86R/435oTqAH/a1YRD2/tBFqF6RG0h2l0ldiBc3XHTfbIpWiRRt+q0ZYnObgYjnjmAjk1f64rCvG7/AJpm6XmH6RHpxBpUwxG7iSy7REi3dJW9Qx9OAt85KK/24G4FwEliII2jq3EI27Yl5e35sMraJU6SPUkMdE2pK4ijH+Yi9WFR+IJhCTCYUtEhIfE+XqkVoj6txYZcSYpImL1BIZEQxErR1C9N0R9OOVQwcSt0/h02xIRWURK4ojdtkUrfLhngQqGnEUiQkQkLvEkwbil3XFLbjq98VpIllpyIhnEosldaPaP4pY6oD31klxpnREtPWISXb5bRIREcMx5AeI38QVYK9XisllcT+li90vmK3+ykQugXp6NQRkIlqF5fNHtEitLy92BRqHGRCAkBMKOmWn4ZXdtsRHUt83SMcEOQKhFJ0oGyQiKmMiRdQj6txYaAKqKXRFi2koGRLWIy8Mdsol09vzd2OFUXLIiGTCZuEhFcvmt01luuu8xFhstRyfu7Y7JSGJEW7ukV0pYIqDJSyqFLa8bun7y7b3SIu3p9OE5YgjKVfs6yElgRREVDKJR2ju7bo9xDLdEXBNNURCJL00rERErpCI2/1EN0vLtw4VPbbO4iYJCyIkNwlHuEitH5o4U4dJa7vBEilttKV3T5oy9OAmQhmZCtLGrBosEhEStJi+mI+aP+0cN1Sk6bEmXHTIRHSAS23ebcW35e2WHk6wJYJMFCyGRCst0RlLzCPpjd3DhwVEoRIGRSshiZxkVsSGW0RESH5set4gycv7oSaKYjuKJCRDGJR6S/y/y4lruKRHRALSItIiKNtxRLtEREY9vUUsRtGohIrTEojHTuaUrhGP1EX8uDkmT6cZMB5O09MWENxfmiRXenyywltwlFFSiOmMVIcIkXaXyyttHp82I3mTOafJsrqosWdQxfgoEZbh6fMO7E0JMcQjFxWy0pSIrhl5bij/d2Mr5yzlmZZp8KTHto6cSiIEPiEReJt6i2+Xpx7RVFjC7ZxUrdY0R1KwBA3SWQsISYW3aQ7S3FbbtuwHy+oqzKaOoBIlIZJIl3CUhESItxCztw3neXVGYZc1B+BVGWiTLRiMfEEi2+X6d12JXL+LgNtFwoeNPTU2ovgLSGIxGI7S6bY+Yixvr0XiZHk4WNHTiOsadKjSRM1LhItv0kREPlju24hSBmb1gsMUK1JDHqEbRYwhl3CIyHp9WFVlQsahaSZAklqaZRiJR2lKPTL6vlxKZPRV1LT09dRUq8wrHMWmnpGMERYu0REiLpj4hXD1ERDjpnFcmOj/Iw/mdQHKyqOjaoq7NaxrFLoqZZE57CtKIj2kUREfSOPbH6En6AOdZXnS/aX7VKMKTOTXLKsjbw4GWXEXD3a7B+0RbH3wEpaepwLeNt2/QS/RaXyW1vOnMKQr+bKqI/EM4f8umNqx+q7utLpjj3Am1cbfDKIjHGXOq36KI1E4NjALk+UUeS0i1UieCuHDjHuIvmwPmVSTK+gywF8GA+Taj3xsUPDh9kfMRCP1YkCMF8SPjbx6pDtwFkoHUPq69o8RJxaa5buCR+wfqKRfNiaGiWJJ37sS/uICGPHiV10ix32/v4T+33FH/phfDjLhH3duG3mQEMB4kZf4xxXM+8Cj8IjH90S95fu/648N/phfpcVKMxzL2aezjMmUmbU3vpuYebKa39UWjKjpCj7iqyEokwfuRL7PE+7G/S6/TPqa+qzL2fey3NOKDWLKfPucKFkSRGPAqWgYJcfHuLgTo8RT7ijJn3fjfKctTkyaWnoFjSUqSJaUCNokQiXq23F1XY7wj8mjpdLLzk/YeyfJqfJsrTR0q1gkV6aabUYQyIRIvUUY3bv5jqWqKqpxLTBQxER0CtGUbpd0dvm/CKx61MEQWtriJemIs2jdp29Mrv5o4OWqo1E6Yo8TTZoEwRIrrbh9RF83THELt7sb6wsEkFORETAWtXiLIhJMYlGJemNpeourCWATSERLgrUWRSBZETIkRD09NxF/LhRUq7Vj+0+Gser5fNIikI/wBycp1DVSiIkMSLSB0pERd3q+odo9WJpsCM5rOQ86o6rMKjJV0NW6qYThVUsK0itXu8t0ZYqub1XMWQKZT5hyTnOiyP7Qk9cWeJt1BHuHqu7sb9R0BNTYKOopsYQky0SZ6ekR83qtTVSFbJEgmRZICKQ+Yrtvbtu8xYrXWdOsbkzUdeMlB5doXZ7Tjl9dlNZli/iFuql1gCXxGmUlrEh6dQRLzRHpljRoLyinZb94RDYu0o/wCofwl04j6fK10pLOgqAoSk5jFEwnKlG4olcMe4S/0i1CswVqfELXTEQiUUSJYlt6vLEbsSvbLt+B6rCjbswd8YWZFx1y0SXpKZaQl290pR+UY92AajKyzzOCZUS043QulIriiPbtl5cSRUbDYtNKK6NZDcRkJEtYjbEe4biLzYmMvoqWl2U4qYIrJhLlIiZ93u6txf0jjzPbrB2wZltF8LSy09qyJcVjISjGIjtK0Y9uKOnNKrm/niuqrQyPLWfD04/DiJOqCEZEXUWncPzD5pSPOfM68kySszHSp3cKelYS18WWtjtXESuIiu/wBOIrkfIV5DyjQrdUIbWVRDXV1TIhEiZuK3qKNvd5RKWHpHCX95Blt2xLMasweuoy+iY1FQQxZVmIxpxKMREi3ENxSxcuV+X6PJnF8Okvh1yZpSjIi2kV3lIvTu23QPLLaVoksnKEmSJmqQsIh/iMl2kUR+bFd9pHtXTyqIiunZeTBEVrIpDuZG3qiIiW31EOJZhrZxG7wvJjTs7PNsySNPlIso1ktbGPIhHUGVseqRbo7ht2iWIGn5fynlBNPOsXWOHp1CtGUoyl6Yj5SxmmUfpEczZhQArh7PHZmJthwYSmCMveJERdJRGN3cWLPlXPXNOdI4v4+w81sNchbUZoNKIDKUi1C8GIy9JFdtwUaZ18pF+tHsWgW1nNFUtYE4UrYzTatfSURtHqkURwcwSo6UaM6clMKTqiNxEQyj3enB2SvzJvGnTWcn8eXHCUdN2YU9QQjp9QrLd1F6u0iHFW9oHMysiy000KAPmSv48Kagy4OEqh/GXER4ivpEfeJEX+nC8XZ8D3fjuZt7aufl8w5wXLeV1xjRpJK6qpY4ZagxEoxtiJFtLuukWLMvlxmQ8u5fQtToOpykwSlawol+Ed3TIsC8i+yxPLwszzmEhq6gvGLUpyJci2xEbpEVw/hwVS5szNsvXmQrUI1FURLjLxFiwo9W4iutG26NuNC2V6QnsJqhpnJgWrL4USYZCDFjqEorrpDplH0xL6cJGnGnqFioSLREoqluKNv9XbHEoNKlQiuIvqF/5QyJn+YXpHaI/wDh9UcR8Hacoqtiv4kRLcJeJH0jbttLzYX5QOmAEmJqOHBhZcqv47fc+qWBB1e/q3S9/wDh+6Xuvx2IjnSrTl7acXm/g05FxKmiI9NvDh7uO393/wA+PH/5cOxQqxsIzLjzs3/7tuZksFYiOcV2oZdIlVMkXyiI/Viv1FQl1KTCgvWEdMAIiFZbvvN0RGJF2kXpHExzw0Q9oXMDJF/+WK5emDB2jVMu9RFEY+nuxCuNihJZSUsRuNpCVsrpdxEUuq3zEOPLfNv7LK54QFVVUPw1mi3xCibSiWpdp+mMSIvTIo9Q9YekSRUsgtEkqaJSYXSJdu2XzR24VWAwSIRHSqEiXhfECJFG4pFuXtEZeW7AdYS6UbbCFZLYA2jG75RIRiP9xwVe3udMkbUVEkpYgltXIWbbnRKQykVvcXUWEpLSqNPiLDdHUIlD98XaJR2yt2+by4erBFqyS2QU+tElFFZCUekfLGPmlgdbxp5VRCsyJYrYZOWIiJSEhIrYiIkXbuHFkrt4gAbKpYU9Qzwf+XIigUiiNxEXSI6hafb0+bB1Q3+GohtXqDIWEMYxJlt0doy83dgUY6ZF8QxSxuFbbSG2IiRdNt3qwlIi0ackF8WsmLYMmERMEfu/u4j3F8u7HoMhCar4Qli1mgsRYxw6ZEUuohl/lx/NiQ+I9y2E2l4KYsrlKGWnGPduiPzYj2OKTICZ23CRRJnVd5iK6Pl+kqnL9nqKcGTctZCINKQxEv4hD3R+kerCZTIFWJIScQpHU+8EREXr3Wl9XcRYVqlFJLX4i7l6o3RuEfmKMo9vlwHqlpC5Qv00lbJ1o2yIox7rR9UsOTKl4EILINMSEiFhFbuLu6bZd1siwrEYKS0gWQkSW6xREFLjdcQxId2oyQ+kbYxw9ShTqGQEDR2lFcrer6mW/LhsR/5cZcFMWUtRhSiJDLb1RX+KMu3DiZGnRVxEGF9yGt1FIVy7e6VpekcEzcQR4hK1cSO4pMfKRXFqF3dMf6sGU7RqEiQFDTKO2UZbh8sYiMfNiPXpxWMiARiwQYzaN2mMflIvq24Kc0aWhIjZIYjInlHULbEtu4i/Dif05c7fYiefM7dlHLdZUUqxfVOFi1rUMSErZEN21Y9Pmu7cYnT820OYkSWsuYRSMxItTw4y7hGN3muxdOcOaqHPjpxQ4qmlSTIsay5hEVpW2lIpfLtxR66gymlo3OFjFU7FkWqbLiES3Xbbrf8AVjX0lGEcjI1V+89JDFtZ8QLkEto2pW1sYyLqHukI3enCv1kNPT6yhCJEJR9UiESLzd3bL1Yj6cKfK0/DlWRZGRCJbZbiu3RKI/LiOdXHUVnGfHgBcCcupIqiI8BLcPliN2K/S6kvq4qE5o8SqNY3S1ol/wCIIyG3d3flHuLHoz9EnLV8x+1X2fZTUrT8Pmr3UrBIfDTGnc4RG7uWK9sfE/8ALx5nKqE6elF5ESxESkVwkUYlu8o6nzFbjev0WM6TQe1r2SV+okiDm6gp2e/iRERN4MQuIlx+2WpL39PpHA21Z17HqWY8lPtPynlvDLsqQvhwELZEI23YlyjEYkXluG7CadQ0qVrH3227cPMl7vtKPuLdHGNFSrGJG7yzZEDnSX1NOFPT8QGqqGiHiXe5fv4anv8A/py+YsTC0LpwEV8OCxHhEeI9I8OGIAqino8+zDNKxq6akoKUafWcfABGXHUZxL/p/Dx+c28/cu8lcnV3NGe5zS5Py3Qp+IqcyqyitY8Yx93H/GUhHgI3ERCI3YXVWu/5PJ32J5lUumSbGmClrHiwjYURDh7v3lj52fpT/ptcfaUeZ8l+zmsarkvgvRzXmqlYQtzW4hKnpY3Lp7SEqjcz3EK7fEKrfpGfpZZ57f8AMhyXKV1XLXs1FZcOFAx2lV5x9kSZViMuIoGXARpeouBaxcPuxwdeiFUvSIkLFYpJhRIh3bS3Wj1ebFG2Bo6bS5cnPylp+FBScFUyqWnBSRLglK48ePHhtj2jbES/Dg34MTTFrBQKWEPgLEpDukIy7hEflwZRkJIIlMFAl1iwhSJdN0bYylh5RCC4iv8AZ+lAldtt2/N/tuxJ6huQsRG0AtLSraLhMQJzhHWGP3hRHUKQ7Y2j1YmhaxpM8OErWEY/cjHx/LaPT/4l2I8dNRU8Vi1aRWuC2CIl2r29RXfL5cOSLRWsmaunIViQjFlspFHzW/LhDLkdv8Qxkqpi18FigR6TWUU+XddEZEWHvdpFJUviiEoi0du6Mmd0SIvxeoctFsl6gNtEZakbeoh7Zf1bsJJyzKQsHxBkI3WiMZSEekbRt7urAyq7YnEkDdJIiAhEilGIiLNwjKO2Vxen1YeWLNGnERdU08RWsP8AM/yx+qReaPTiPG0Ui1i1EJFIAYTIsIS1B/lwDzRzLRcr0LHZgRfFOWS6ehQUnVBD0rX1RHqL8OPFSW4oCzYlgqs2pcrSyoqqj4ajFcmVLCER0xLb8xD/AKcQPL76zmOqTmldTtRko/8AK0DFxbWRK5zOrT1Pux83VaWOyCgPPC/WHMCQOu1CYvK+JaiaOIjEmdzdOMilESK2OJ6nfN1QJVAskMVlKJJGNpfKMsD0r4+4McuQ85vwGoxpXDqCwAKNv8chL+7V23bhc0r/AIdjiqHaEilpiQiRF/EIS27Yj6sM5pH9oYJBIRJaRj2rkI/VL+yKMLnWnnOVilS1SqEjpvEWSpxlFcrfq/DHDK1zYKeJU+eq+ozSqyejFzUfEO3tH7u3tH/w7fNIcFUfMruYc1LK6KjYynqi0VkMiJdtxekRGReYbsZrmHMtOLajNHiSio1sFIoXEtQrYxlukO7txqHIvLhckZXUZhmLkFnmYRIhV4wiLP4I+YilIht7caNtSohGlks5bObOdx5SydOVoHjU1CxT4CiEmskUUrLtjut/lw97PuWswqqqlzzOH8KmoLhqLiQrSte4R0ykW7UYRdW63EHk+XZXUV1ZXZm6jrHU5ETntESGQlFhRLqiUYyxev8AiPNs2o6heV5epFCIucWa5t4NMstPpEfEZbHtESHdjObpGCFnlyLJQtdLRQ4hJZCRM1Nw3eJ5Sl2xtt2lbTc453yEtMm11Vn9UuS2ZbkhDUEstSLNZ33axIhtIrh7SjLDpcuUPNWcLocxzqsz9hsGoHLdP4OkEhkMhSu4hEWRiRMuLtxP5XldPlmTr/VoopKeS4rUkRERujER2x3be3EvCvyncdtLEaim5k5gpcwpWtp+U8vqFkFUrJyXVV9QwSWRftRDFe4R8MZebDychyv2fVlV8BlY0eaajPjHvYLHSlcRMuK20Yyt6bo4nHUsGEkBJRaemJKEhGPb6pahbbY7o7osUE2lKoImgtMWLLTlbKIx2jcRS29WPItZukHuOJXeZDXmK0k8iBa2E4RAvuyuuj3CvqLqIuq3Fd5XIW5Du+G067RXqFLcMRK7aIiJfNKWAeducFlXJyvLnC9NO6QtYvUFgkPl6iYUvSMurFlyKioqHL+XFZn8eWV5hm5UVQWV0vCoqxEKZ72MSsiHcShGRWiMiiUcWokzEQTM6ryAl1otLRDUGTF+GRSEhtEfyy+XA9UVOJJItRhSEbSuEro7eqUil/Li/p9m3JFeh9VR+1HMsqpGM46FNzByaxzRvulUU58BZLh9nCI/95DxxXedOQj5HydGZ0XOHLvNmUVOYfDpZkut8WpmmReMkhkuMSXKW4RkMiiPqVxv0kGH3ML9suYVy80yyhyUKZnFNPxZU8Hnx4FxMj4jKwo3afv/APTHYA9qlVSVHNWmblUxIp1KIWrl7i90uIe/3cPtHgXCX2bpY7G9XTxgyLG5ybZzlIOdubB8MUrzqscIhHdrM27ZEMi6uosRdOTAFcScoSiUNO2W6JW9svqEekSxOc8PSHOnMFRIlJTm1d/zN2oPxDB//eYg6UWGJC9muJSFhLYRalsmF81v4uq3ENq85N2vxUSIyKnXT2uWXhiCyKPUN3SUilKO24sBlTkqhSIrJ6xSKRENtu3qldcUf92DoEonDVJBSy8MumJCN38q/wDThlyviCp2GMRIR1GgWoIkVpF2iIjEd13VbbhSB7MRtRTiLliSSAnSEbrRH1EJbikUu3uuwCuIO1j1Gy8GXcVokI9NxDEfUWCqh7lEtyE/DagkWkcWMEiG3b2rEvLgfVgynYhnECtJOoURWUo/h6o93zYqmNlAkSSo0pMczcNxRIZR3XFKI3R6v5cDk5iKh2uw1CMl+EP3Mt127aI3FhRCPw6xEVgtjBk/UIRtIhXL8TPSPSW5uThYK2ujJlxnESkMoj5SIvE8sRjIrsEsYgzIZSl+0MX+0i62wky/2iP5iwoKckFTl4cdw9o+GMemVo3eqJYj0mtQsl9zp9pCopFuHykVo+nqxMLUJ0bGKdrsIi1G6hDqRuIpdUiLHY/I5SQo6JiksciqkwiEiiPqiMY7f6RwlhFSkQmlkRXaBD4ojIo/UV3dbgoarS0/DAB+8iBf/hI9pWkN3aWBXEMoqIleJ4ZIuJdtxfKsdvmxLK4sN7ilgKllT6xHFkpRuYLCHbK24tvpl5cKpyL4d0PFOJDpaenqD1DG7cVvy4VTgsy01rR98Q/eWrkP5RX83pxXecubxyGlGno5NriERSKilGP9IkRer5ceYeo2IDMqrkw9zNzHR5ClzKjxahgkLorEtO6RS7bbZdxfLjNa7nKoznMCGqd8My5y1i7wiK3dIRG0Sl3XYpVZwzPNSaaeB1YceDCMxK7gWoW4ZbiKJdOK7WfHUhk2rU6kcBymQxKQ9X4vxY36tOqKfNX612bZS5soh5ozQdtHWSJhU1SRW90e4R3brpdOK3mdLV5Tdx4cSEeBJ2kXTcMtu0tTD1LzHIyOupF1hceIcBfx4ceBEXDjPdwukUoy9JXYYrMzpKjgQ0h1HD7eCx4Gco3CXv8A5f6cUwsqQO8PJK5lXmhgr4iy3TEVARF+XqKRXeXqwkiLULSqB0xK42FpkyLJD5ZERdPbhVQ0VNicVJcMhV3XXfMNw/NgV1Xw41nDhw4DT6nAjn7hkPcI9NpXS7ZR8wDJnsEr4MGmcrU4fDOYRRIdOXcUe2RR8ssXL2dZwzLG1FXTe8nZEQ5xr0/CcRQ5bNS7qt0/UXT1UIdMy1DkAiUYMGRCJS6f/wBZb/qxZ+SGhRZ9TyLTH5RH8xbrSluxz8kxDR+Z/Q7QV6cxy1NSiRKesapfA7SiV2BuZuYsp5RyOtzrPK+myrJ6BZOqq2saK0pX1ERfu/8Afuxjn6FnPXDmj9FL2f11Wa6RmVZaWUVRFx4CI/AkVKTC49PAuCRZ82MB9svt6Hn72I+1bnyq5HXXZIIVWUcr5jzYPDhlVdRsYNOsqFY+5zXVRcDZKK4iK/eyI3YjJOWJ5sehfarz7yvyB7GM0zP2mhSZvlWc1DuCcjSnWLNwaZkinBTOPCRaOnxLaI6ZGUR4F7vnX7WPa/zT7d+ZaLP+bVqolUnHWyblynIioMsD38QXH/Br4lInEPTFYiOKXznznn/PvMbc75uzmo5jzxFINEFbXmS1oBYjJaV3CuWndG4iJhERYYGonTsI2LRFwsG4mbolLyxtXd5seYYxtBq6en5MSmUcvVmfLFlGLBqikK0SkJFcK+7dhunUXwxTSIOIRdoLGUY7pEPURfV6sD5bXjS5oxancECIsFhFtXqbh/8Apjb0ytxIJFNaFcQs4S1NMVykKxLyxtiIiXzYlfjxNaIHJxjqjxeReHMI3DLu9Vv5unBS+LAqGFxIopLeFsR6iiXaMREvVtLHMqE6i9BLWk4iYtEokJEMR3S27ru4sKpW/EJElLF9smNkVxENox3bh1PlGN2Jx0wQ9RX0qtFY1VRRu0WCsxkVsuoi7en6itwVR/ragrCSa+D0iwliYDpkK+qQ+UY/ViUFQqMWCImwtOV0RIRuu80urt6Sljl08arTiLSFcWTEpFEiuYO24uny/V7mvYViN0NQVfSrYKyplrEUkoxKQkI23dsbv6cSDAKoSWoTD7pMEro22+kpFHu+bALjTlZF8axSFrGTjlasdzJF1dI9W31Dij1fNWZc98aik5a1cuyf38Sqc+aOixnGXGXw4lxKIjaMvMW3HRVnykGXxLJm3MzqXNE5LkiQzDPpD4BlFdGshEVlUF2yuIR7e4sC5HyRUZM9maZpWVeeZo5Ip+JPbGRFFYj92JERW+WXVEpblvljLeVadi6BIqcyRVFTUkTGMIllKRbrZFul1XYlHAuo46YRUxglcQyJfm+UfxD246XVeKAQjNyYZytpZXUF4ZFSrYwRAmCNsiG6N0iItvaWDqjNFgxzCY+pcSyF0mCyUSuL5iKPpXHEK6qF7GEqOpTsSW4hKUStK220St8w4bz7K6eqSTgIAIljUCQ7UxGS9o+orfNGRYSyQ/IYHZxXseNUJVTFMIWSfqEQyjK35tMfzduKPmmfEQpJtYChiLNRDNTxI3FKXbbEh6o4ms4zbQy2j0C1XCI6ZPHcWmUSj+L6vNig5LlruaM8+HRUORTrt+JJcmMES8MfMUhlLplLdjQ0yRC5SJudp4qPezXloMzzes5jqw/ZcucacuBg8Gq4vj9/7vf9vBKyGPCP3h7rcaNWcv51zQtY07hyqlIliL6thajCK4bbYxHU+rdHEtkfLlHkmW09PQU6/g6chJJkmVwlKUv8wmf1XbcD81c20fKlCJV7GagyItNctSO4h6SuiN3zduFPZNj7KciRSm7HE/ln2aUq10qfia6Xhvq3E5q9umv+aXpwPT5jmXPVYTFsqf1e4WCQnUXSIbdTpG670j6Y5jy3S5tz9nlU6sqGRIiY4QK1dw6nSUlxiP8ALjdMtpU5Ro0aFtRcXimIkKxjdt7V9XmLy4VbC1L36ja5l+qh3KeV06hXBcxSvUIZXSGX0lJZbu3F+dTpklzSHU8QtVZRkQxIo/Np93zFiN5br2cv5exNHXVlCyoIWQUMRYX8OW2MRFnd8uHMyzJlKkdCamFpyUxO20hWNvqlLpl5sYz8myLI8RnNMprKlbhpmIOoSJWiyNoxl5t0R8vVil5x7PuZ8xRfm6KbgJFejiWoIkXSyVpCNpS3XXCQxKe/WmZBXCQLIhJYxQwRYTBGOnL8RfN1YepX1VeQkVQxsiitq0isqgZbSGXUX5cErSviebb8Sl0fsgXkzSrjJWpqETm/EXCQjKQ+URu+mOJvOnjkmb8mOIOPBguzDMEsVtWwaMVpWRbhjrEUdpDqD2li41T1k5hN1DYJf8tqCRCRS1BkXSTJdvViD5kygn/qkq1y6EactRlbWrjTJEiESKQ7RLw1iReUd2H03szdRTIqqROW1i8upaqlQNKqlKs1qcpExsSZ4a2f/U1Cl1W+bETz0bKpOTjrUx/EVTqopSImDp+GOpdaLCYUe3uLFkdRuVWVlDUCT66jJhVGjFkhIRK6IkX3ZLiQ9JDddio86PJWcUtHT6gVlPTl4bFxISYRDHbcMRxTQjepkJsaMTzTnfH9Z8w5gxVIusMSFbAaZcOHDiIxmMfsiUfw47AtHQMauSwVw4/bdU8eJlGZRGQ/vj+738Lfttx2Pq4Y+fbuenObLeduatJxIcWcVhFpDLxtZgiXlivp+XECtTFR+HHVcSx0dYRuG7Tl5RuL1F6sTHPVQn/jbmhbRNtOObVyyQy3W/aGfzRG7dHtxB1H7RIWxtLxHiW2W4ZWl1D5bhjjKeOc5H0le3pwEJBgVzgVtkIrtGS5bR8wyuEcNlqBTrGRN0xl8MS429QkO0rvlLuK3DgvYqq+IMRBiR1B0yK63cO20RiPq+rA7GpAREmCoY6eqCyEo23DK7wxIrvVhXEoUBzLWOoYwXBKUhtuKW4fLKIyLbHANOBC6RixSStvXHUES8TbbIpCPmttiODq6r16eIM+GYtgivQIokXT09N3zEWImnashtIvh7RW1vUsStlHzERfhw/HpkJyFUNOkqfMGPoVvJy2Ct2pH4dgxInLES8Qo+HErbhLpwPT6g1Ws9xCwhWxlSDLljHy9olGXm9WFMGjKnFYJ4PSKxFcSkURlG7bGXibun1YSI/tCagVqImCNqpEW64Sl1FKUtuGrPHkLYVl9Qz4VdRTlpMTGJLH7si3DG3bd823EtR6YEkqdhKJcViu4o2+GI+ndtt6bsR5NjJhktC4yZq2izbLdcMo+a1flw9TvXVRJRXETHCURGUfvJfV6iH5peNyBUlqUSNKyUPAxiIjaPiS22kO0t0fzYMYQ8UshIpLIo/5l23zERXbunutwLSoGnXptZMhiwpbSl1Sl2+GI+bEfzFzNl/LWWsJpKpnOIo7i8QeoZdoy+rpujJjLNCjMlVcmG+Zubafl+jqCe4X1GmXgSEpR3L8siiMen8OMpfmzM0zmo4VBcBqjK0gXESGN3TdtjHdb6cPczZ9+tNF1YQkxjIrWLpaPaTI2yEvxFHzYq68yrvjGcfgSetPiLMYyWPaPd1FjZqpiIMPUaiWniD810tRlObuqaRxoNwyOLilqD1W7Y7fm80cIpOdq+llxNynU64lxDhIRWP2R6dwl+bE7mRUv6rEnsWpIjJiIjIhkMoxHqtLFWqKGm4SZwa6PiCRmMdRnVHul5vLLGhX49TIeMWyg/VZnktaniFRlh0xlxuJBcfsHjGwfT7+JfTgTjU0mgXFCRDgJRFjSuXKI3DHcJDLDpIo0ERcNSRDdMdwjGXyltl5cPDWMbJkia4ZOFq7d0be4rbY49hRMzkPDWnxymiNRcWcPdEyFhWkW4ZeYhkRbfw4SynGnEZTqWXEJS3dJSkPUUd3b1Yv3sO9jXMvt257pOUuVqbgBAzg6szEk8dHLkj/ABmFbdGQiMri47h3Y9j51+jT7EvYZW0/LBZDmvtU9oyhQuryWl4a/GkE1M4rbUSYNNSS4cOJCDCI718R4Fwlx4y23qk7FVVU2dDwh8KsKdYvcLRJgrZCTCJlo227iEo/Li2D7O845eSnOMyX+qFuYOih4kREVxaYj3CNvd+Icevc19jfKbc35Kz4vZbT8jZjVZ7SUVMtNYLKRzG0rySioSso6g6fAhYsfvLbiLC/+E+S/Z81nOvPnMFJU5oQypxqyJY7oiKacSLUtIiIhHGVZ+oS3gps1aOJ8vYpispznlz9GLI6ZXNvMGTJ5g5uQ3mPIydTpoDp6gtEStULBHgv4WS9Qls8SQ7SxXv0gP0iM39v3MqqRFRocjcvES+X6RIxSTQksqwliNxCMhTLaJFGJFiu/pGe1/MOfM4Zy2GW1+TZDlLhYzKswHTq6pwrj4yf4Y+Jasrhl02jjORKnHTpbalIiwSWJFIt1vzRGIldbbHBVw8rk/cWyJlwLMuoGrSK1LEU6cVjcIxlaJR3d34cFUbS+HqCXUcRX8OMdOQiV0fNIpeJEijbHFfGq0dNz1s1LoiQyG0tv0+Hb5uksGLBinMG2JSuEoxiNsSjK24e63tuwbp7lCPiXAmj+0MHVNjNRjNT7oo9XVIi/KOJga/4gWfEajWEMWDaMpfeSKN13TdtxXSqkkmL2ELFsGLOmN30xEe3uxKJNLxYLS1WSESIhjFlt3lIZD23FbjPsXpuXVsTVQ0nkTGzavUIiaMmSEhu3bR3D9W3qIcA0CZMJzXFFjGdsRuj6RtHb8uIujURCQlFVRKUGDIRutl1CNpF8vUQ4Iq6/LMspnPrXIRQrYLiqauI27hH0ykUfL8uIfTaW4lPqRj1DqMqjTpSUyBF4gzESFZDb+EfxYg+aOd8t5a4il66irrqgRKnyukEicy220fuxEZEVvplEsQj+b825qfwo+X0HluXnwGWaV9OJE0eoUrKW4uou3bg3I+WsqyKjZxaPxNc8pVFXWETGVERiRXdRfy9O3D1qWvzJmdn8CMVy5m/OXBVZzPJOVkoWU2QJOQplt1iL74uq7utji6jTlT04iqQREbJbu0WW93VhvVE6hhAS2sK2MSEv/EKX0j9XTLDJVVO1hWQJhM/h9O0iIfmj83px0zNnbsFWkR3DqWtKtFdLrEci8PxIju6vUV1vlltwVUERlqNWRiMhKZSJkSL6bvVtuxB5XXkNQkm05Ic5g6ltyYjdtlKO3+mJYnl1CwFa9NYyKJCIiK1jcW7cIjb5bsIlcWGKV/MKclClwCUiWxZSdqakreoSLcUfSPy4KynOSfRrImcQ09QXB1Jj95b9Ij5S24TWVFOfFIqdNn3a/DJYrtLq8oyl5vMMsVWnrSybOGU6nMJdQlemTFjIiFkhIt0bZM6ixVWmfFRMtiwLmjfiMtqMvryZRpXUMFgFHTXduGVwkIlb+YcHex7I6jMeGaZs6qM6fWIKMolpRXaxg/TaQ9xYgRavmHnLK8pBhknMGDTiSxjIR3FIto7t3lxqxGunyVNHRrcilp0rWsboisSiIj1XF1erDrZmtcPuTpzfIVzZzRl/LlK5xO4IGnIiJhSkMhG3bGUbu2RfVheUorvarzE6orHcUZfTkOiiMtG4SEYltHcX9UcFc5VFdmOZFlZ1j81cTtRe2NxWiXqYI7unGucv5CvlnK/gdZ4LEpVDNxVBdRSjEZFb/8AhO3AbLp68o7jJ/z2Y+xOZRS0OQ0+X0uWjxHTIRW8mETSLpIS6Zfy+rFkyGgFFGMhQbpCJBIiIhLb6iIi+aPy4by2iIUkLydcJCQhul1R27RIf7liWrGlFiyItbTKShFchIhiQiMo2rt+aPmxh2OzsXqsLAka+Zs8ZJpjGTGRKP8AqIh+nDlOBPcxJu1UrH+GRESykUij81vqL04iXSBZEgh/ameGOtcIjt1O2Ij1XFLquwRQ3OTFeuTBFi7vvBIvDEu0RGRW4T4wHuSDqJOtVEDF7RWQqtESERkXyjbHzDh6o/7LXLwAcOp5SEvVG0REh/uWHl1jlENQbnj/AA1oawS2lFfluuL0iO7FTzrMnfErgLzp7iSZlEd0RIR8zJSLBKuRzMKZVOzmuFgEuIsLRWNwjaW30j/tuxT/ANITm/NuVfZ1QO5czus5dq6/ME5dUVOU1bkObTmqokoox1FlxGRS6o22li5Zapx6jiYTRK4hEhEd1xbh3F04pHtty0s55f5aytXxVbW1vNNFTKp0kRMq3tU4DTEe4uCxEvLtxbo1j1YI9Vypkj/Y5U1PtMyjhX8/+0rMuORZK/hQ0ay5nXQtNa6cjYjTGJXaKPEuKMRtLEfnWY5jU5LV5hmnMlTzRUqpaiOYVdRxZUVq+BREiYXv4s4iQiO7gIiI9uLV7NM4D2dexTlXMs2NmYKyvmcSqFHSjKRV6eD1LlcvjFJB6iLpxTOaMxqqXk/PKqvc2rzRguqCe8ZETqgiYREPUUSIY/Ttlja3mX/7IFjasxTLm5fRUSuOYibZcPcPDWhfuYXu8xF/+LHYcTT6SEl8RwE9MQ9zmcCtHhb9nDhx4cC7uHv/AOmOxs8DJ5Ho/naq9/OnMizXxQTM2riWW6X7QyI27RiMvLd1YhVt0kpdpkZRWQsNYk0ekZdsRkReaOJ7nrwOfOYi43/9qVzHKFzB1P2hkh9XTb3erFbrG0+oTCdqisiZ3RuiUfTIREfL5ixjW+bf2fQ0+KhwkVKPhpZbcIkwhJhbViRd0pEQj0j6cKKPwIiBEa6VdwjEhISKRbu5l34sMi1fx1QTS1WRKQtuLbdEhG7w4jEdvT5h2NZT6ZKYRu0yiuMRIpDcRLHaI+nd6sLXyKAGsBYDFupokslsHUuLdK3aUo2yutwDXG6loSZUC2LNQmfDU4saPiXDHuLbd6eq56n3F+41r2hK3bbK678VxenArIqYsREgYIiy1kSLxPDHut3F8ssP3xkEeLMagXsZqNUxmothC4vEWX3glHcJCsRu3YjaMCKqjTrH4iIrlLbaUoj1RERGXcW26WCqcCHLWCaye4XDFSxjIekfNKJEXpuw4tUmLEBKLBilcYtiNo+qRFu/04bmJGxrF/s7AkBLSJSMdsR7t1svTt+WYpfAKsZLgLCISk6IjuERH1XEUfVuxFuNjSHw2BTjIpxJZEO4pR7iiN3diSAkq7VLK6RLiMijbp9sbfq24DfEJSWy9qT0ZCRrIlxKQkMbiH+Yrh/lxjPOzD5qz976wKhiFCSkkTRLUGVxXRjIpF227rcaNnWc/qjJ6hwsBFUQyHSERJZCPiFbaIxjHbdGPmwTmLmAqvhxXQ8eCkru4s4/e8RK4dT0jb83VuxRo65bkxna+7BcTsxz9dDx4CpfAncDYLHCYkXErpFKPVbIh9OI1VVW57UhUVlRxvlLR48BtFd0e6Q+4fVhmkWK2akRB1wjdcsilEfLG7DhN4oD7Q0eBcbR4kW7hxL7C93aRS+UY7sbO2J83mzdx4OI8Wq4A3gqBEwiMdsR6iLdaQjH+XH7rlrrFTtIrVrKNo/Lutu2j1YE4s4cS2DwgUtMRtKUre7zXdI+kcL0HBEvsImMleUitK6PcW3bgtsQMhJS48LyMIyK4bRH0iMRjd9WJGkyyqrq2jy+lpajMq6qJdOmkpxJjHOMorTHqImFtu3DgSS9a8mFqMIRau6UeofMXT5u0ces/wD4bPslD2l+39GcZtS8G0HKtPxzAlsHjEqshik/daPAhGXu2kJCJdOJ7bfQXeQq0l52k9qcj+zym/QW/Rqpstycqav9q/MVTwpAqSAmKdm7V8Zlt9/w1MsWM/cMlo4++4vdj95D5Qyz2ecv8MuAm1NTxqXVNTVNZqVOYtO51XUMjJj3FuIv8sY2iIij21Z7W81/pPjTcahoU3J2Sop6XgsFkKautk2qaw/dbFaaMR9RR/eXu/WVTKWoEiYuhrBIVrEkkIiPTb8pSx8Tr9S0zjJ9h+madVX1GH/ajyBR+3L2eZjyvnWqCquqXUa6RGSWAUhNfHcPHpGV0SLb1YZz9ybyr+iX7Ns35npqWmqeZtJlHlNU1fF1ZmNW+PCHxDJFppWPEy2jFZD/ABMbpQ82uJK0qEwiwSWqQiIykyTGStHcREW31Y+cX6RftoX7aPacVdQnxqsiykONDlC4cBHjwl475cepjLhL/LEZe64cF+nLZc3+sDNc60xuveTPjzSvr6uoY+qbmWY1DNapqHM1GVLSGUy9/UO38I4mqFDqpK2EyoRTu2tEpDqSZEZdwxIt20vLbXWGunqGEIkMtSJEUZCQ3DL1XbpfVHB9BzENFTMp68Huy0niI6TPEJwy8RZDtK4YkPTb5cfUzG5hI3IsqXrqq5lODFK0y26IxIhK2XzSIvzbsOLryEqgomREthELWXEMuqNoiW6263A9Oin/AFklyswHM1sEic1Ph+IIxKQlukNoxt/DgqoFdLmEXiP3giRlu9JD5RKPzfNieY3bYshoCF1rviLXPNeoQkTYkRRuiQj0sId0uobS24uWW1CWsYRrIFkUig4Ylt1Lh8wj27ZWyxnNRzGnK3Ew6gZMISESESujbEbtto+Uvwxqc0qOY+NOVYwaSjYMV0wkUhKP8Rm6IxlH/wASPVgLaMl4hJqFVi680e1GkSTKDIBHO84MdFoiUlqYRbiLqKVtvl+YGnyyszbMhzTmjMONXWcG6vAPdp01NHqjHcPG35u3AXxmWuyJK+FCMsvcsUkKZRp2EQkJRKRLGK2S827pxILqmCROFgtIvE8JkiYJFKJXbpXXR24BIVV2gbDZNkxeKdTqQqenQOk4YriJaYisurb/AAxL8RD1Yb4t1XLECYoraiHSm22237sZXDL6sRaeY1tEiIviaXTEmCsSEmXFtG3cRSlbtx1RXxctjXApmiUXqZIRkMSFchuuIY7dv1SNWztuUwywvQlhzcaJZarNKK5Cp5D4cdshuGVxF1DgGqzRKFuiMVpYtawESGUtokPqKV3puxTa6tWSdBsA/hkoNso3Wj03RiPbtxHsrfihZ4bri3laQxt1CLqtiI+Yh+WlaF8WENqP4lqqOY3AIuawfiBYREIsJhOt2kRW3EIy7rt1uAS56YBOY+oFrlsLWUN0run1FbL+W3FNqGs+FFZU/wAMQpGT4l4Ylt29shtHuwl1ZNayMeAsIbdMbR1LpfLt6txYb6K+5I2obIvzuaiqGLEqgWr3EJMLzS/FbGP4cRObZpStYsRtcROITEiFpEwpF5vLb07bSxUyzKouJEgIfDtjcJbRHyjut7h6sCprKjTqJarU6moIl1dN0Sut8T1Dh1dMb9BVmo6Fw5VzRdVzlTlqCA0aWWDcK9QhWQj6Rtt3fNi9c6Z98LSkKCLUXqFHU2yK3b2iMukpfNjLfZmS1MzRwLbUsiKdQRlqD2/N5rvTi8ZlRf8AFHMyaUtV9KtgsYQ9MSl3SuK2Xm2xxNZGz8vYfQzOnEe9n2V/qGhquYqwp1BM0aWOmQiJFIi8w/dl5bpXFjTPZ6Ls0yH45pRKoIahaxEhikiivd6dSW3bu3YrrsrXzHmVDlorEcr1BF2mQ2x3enUtXEu3tHF+Gv8A1XTrI7lj4kpRFIxuIfTER9O3bjJ1NuZq0pj0Jz4MqWhZpLB5LEYtIS8QpWjK3cVxfzbcNllwgyS2DUuWwWQ0d0ilt6ZEI2+X5cGV1euloxJtYaFjImAThKMbiLzWlG4bpYhWc/UdAmKiAx1hEpFaso9XUNsfqiO7GPEPM9CzJSWPJoUbnPIip7pPKRdUiESHcRFb6S6duHKenTQLcNQxaorJekS7RiVxXbbSER/puxS8x9o1QCdpKXqWnqFqkW7TIhKMREZeXFVzTmP9aOJgpNtxEkCIhjdEY9stxfLdtHFK0y3kKdv4lw5o56p6VjNIiEhctbIruSRCJFdbKIiI23EW3qxD5a8cyqnJMdL4UtMhanawh/FEfxFiFp6KsbrFogElr04suIRZIZSkO67zbixeOX6AkOGoavUEWERCRXEMrencRfhHDHxqXE7yJ6ny3QyeJrUBLJY305SuGSx9IjIiHu7sV3mPnen9mGb8g8zs5bpeZlZJzPRVY5XUN4pEmFT1AU56nAS09NhC7aV2LZmSl/D0oy4gQsIVlrS22l03SKQ+kfTjP/aVRJ5jTy9lradeYDm3N2V0pDrEKyEicTCtu/hxH1FHpx5pW55CNRyqlSY9q/KWdcj+zXjkPMuXZNzK3mHO11mW5nlFK5K8pAc1KrreNWNQW5nGqWsCX7y018RIvduxv2pVTm8uuWKf2eorljCMbZXCI7h8bql/Tj1b+medMPNtDlD6kDzHJ8tpf1DQLMklLMaqt+MqSESlFNLly03CUSb0lEsePvbBXi2lyOlBKdQqpjhOUf4ZW+UY9vV5rsb9U5tGRl9ErloKDS1y6NYCaX1PDiHv8LU9/ApFL36Zfv8A8Pt+z7Psx2DMlzAshpOIUlRxpjMvcZreHCY8NvC//p7y4fZ9nv4ljsa+25mf9nobnwP/ALsM+8S5mdVixURS02fFMjKVsdMiLduLFNe0lXAyWoQl991EREI7uopEQl83di1e0BrFc3cyTcsxLNswiMYyEaxhEX1CI/Lip06vuZksmCWmxgrESEoyL5o2juK3GOyLnP8AZ9LX+3AVMiWMS4SERIilGJXfLuISl2jhJGz4dY6bBSsojddIS7pSHxC+ku3Dnws2OIB1ZFqQIRiRDdG7aMSG7uLqw2VAJUo/s7DcI6gkKyu+rqEbo/LdKOB4hZAdYXvYRFdaRRQP3gyuEh6ZF+HA7BYIpW10h8Tc77whIZebtwU7RpVsWImqRai7SHWKNo+WNxFK2RXWxHA9DracVEJCJCQk/TlK7TiXSO4i/FgmPDmUTkCQgleoLPuxKIj3fTttkVvVuwy4WAvUb4W0hKRRK3t6bbf9Q2lVSFtSteoxojIiG2MfNLdIvp8uA1lqsUviLQYJCJMLw9sdvbK6Mun04JZPGHGPWFK5g6KrRIm6kSH1S3RuL5urEhSmKmLWIw0xFOm/+Hu3dXcV3m7cB0bUgvUMlkliy1F2kO4enzEO7t9UsKW0aUiXxcw5RlpJ2lESYQlHaURGQkXVHdjyduzAR/Izv2mZ4TXJoRkC1iREJRkQjG6PduZddHGbVIcC4Q4e5rvfw4u93D3y9/GRDb5i6ekflxY+a814KzLMHcGcfiBYQlr8SYQxt83T3eXaWKi2/gTBqCIv/EkMR6R7dscbVEYqfLauz1LD91QQoFreph6hFx4ceNvu2lEfN24Q0y4GkeLSafDgRDKJfb7t3V/h/Y4RwmsyWPEvd08ePAeER91pS7uosKJTUgDOK+PvXH3ztH3fN5pfLihiIUCTQ/jxUzg0eBCQ+7iQ/m29t2HScski4REI2iO0RK4h+n+nCQHQJfBpsakYiQxlb2/Vdj8MDVosFrWagkJKASG7gRfL0ytwyeQASsxVo1AMGP3grWJWx2/iuL1Y+pf/AMM3JUcm+ymuzUYlW5goqzi/3DKJl4YlultIt0rcfLSkQVUQUwM4s+JLTFfv48dTiXH7B9w/4+6MR7sfUb2A5lWezSsHJyZpZeNClMBFYiLBGJF29PdG3ulj539Vu9OIU2/0yj1pmWCPaznbeSv0kvaDmHD3VVFmfHKs2FfFnv8Aek6RaRjxK0eOpSsiXT09WJSq5ryfMa5hFWD/AMwJEUiuK6666Vw7Y2kXTiH9sVM7Oq7J+aQTxOpyyjPKM4FYEyoCk1uLKKo2xgnUcLC4/wCdw3dNbZ+qcxy1ggTCIhXoiKxG7aJeW2RW9w+XHyuo/wAvWPc+ppX0kxkjv0sPaQPs69lNfonTp5h5i/7IpeCjIuChISKseshjHTARWJR/iWjxu44+ey+OhUCJlaIy0hYvVEY9vptj3Yuntn5z481c9VYUtQ4cpysRoaDhUFLb7tRvAS28SL3EUbitIvs44pJEKmLWDGCI3XCMiLqHy3dWPrtBT6FEQfLay/1bZ/AYvMrZU8QYyJCR7ZRKJF3RuH80sGLappMYKzptxLUI3SkMR+W78JdUcR9OgUkvW48OC/u2D7pFtjaQ7rolb5ukcFk2mTw4o0SqePGXHimn48SL9/DiXv4/4fvErfMXVjRJFYmctzRlO5dUgZJSUSfHTFY9MpdUhkXq6bRwy/mB2YrWun95iKyX8WXCNuoJFFe4pbrrolLANTQ1mZpJ1YfFomwiFC16ayIbYiPVb80pdWJpaHKISQyp/aFlJgyESHdH/wDBx/3YVM4lCyzHZblfvrirHsSdZUFdqfestGSx3CMunp+WWGDyeuRVsGnakEskWiwRYNxeIQj0yj+G2NuLCkSqHUrAkoXMjAVxK6QjL5cS1RQUZjJrmkz+HG0YiVpSLcNpF8txDiV3aChaoYkuTaOhyEV1QVzW5lVf8xKMXL6hERHaW0RHzdWB80ytaGRIkUxJ+8QPTtutlERG0vUI4kMvp6PLqhZcHLBySES0mXD/AJchLdIpW3bhIoiWDqjmvLQHdqrJmnAREiiJbS23SL+xxFyX8mosLjixSSAqeqTFwocXiROUhHt7hH+bBy4yqBMQQMlilTRuu+bpkRFK31Fjq7PqesriY3U1CWMmylGRFKUdsiESH024BXnI1FOK/t+8WTCXtIh3Dd1FIbS8u3FK5YkjSvipNFkhCNRTqHQ1Ll9PcUSltjczzSuwVS8uScQvFZ60ViK2DIukRl+Ih3W/LiLo85IXaw1XFrlsl4Uhj2+m0tOXTHFip6ydUkgZqyIk6moJDbt/DHpld1FtU2Q+uEkiXZJT/DxIaaW3SWsZMuKJf/UL5tpbcVPNMpFTBiMyYwhmxZRcMdw2/wAQpL80fmxq1OqofT08RNTNMSXFn3MhKO4rRERKXmLzDiLqMh+7gz7sRkcrtvm2iPiFKI7hErhEcCluIU0qxlNRS6TFxXoCJExhAuJRjKV3qIZdo+YiKLrCEXSkqJMIpEUfKXV0yK3tjHuxqFdygJJSSC8SUh8EfFEhisfKIyFn0y8tLzzKHUqaovh/2inHWiQiQrEvL5h8SP8AVHFlVisZV1DKSHs3U6jyjU8JbDYxgkaZNGVsi7oiP0ltxeMjJgsqKg9NDiHpTEklGXbK1YyuiN3dikcjrFKADjwPhxalJ+4BkPCVwlH91120R2+XGi5XlOlXDSlVTWTCqHMQ7xXDIRiRdpXD6RxLq2gv0kbQaByvl3wrHVRDBzi1BARiKx04iI+kRIi7SIcOZhl1RVLJdFDUIrRYNo9svxF1bflxOUqhTT6YEOoshWWmVwx3R6SlaIx7bcM1iosKLBUOpIoRisrpFd5bR7enbLHzmc5fg1ih5bzvmXKi/wBU8wZfwrsvdqDS+Cwi7liXTIriuLbi5Zerl3PqanJQrbTsG0FR8QiG2PcJd3aPpw9+rRzGi06gUamp4g9pR6pboiX4uotsHR8njk1YsqVmhSiI2tYRCuMRj3FG4u7Dc6mjj0k9VWLR/wAG5fVDUXCYuEto3F3DIbZEXm2iXTLBhcpUYJtEZCNzFptErZbdu2PzW4i8l1ictZffLGMZEN0ojut6pfTiUqMxiLFiK6kek2agiwRGS5eohErvw4ifKfkNIuuyEqCqJ1OvipYkOpFYiIy3FbbaO0e4urE1ktAJi4jE1FEhGSRtZ5e2Ij8suqWBaU9DWGKiEhF0jFhahDdGPUREXbK0e7B1OZAsWEtZDcJGwiIVjK6Uuoitju/NhcvkFB1ZfWO94tUxZaYjuHbEZSLt3F3brsQa0Izbnv2Wg15ZVw4c+5Gym4vUJDwqdR2iuI+kpXdsunEgwqdS6ioY65knSuKIj1W/SPbhzkPlDKueOc+XqHNoso8szOgzNcWlTOFg1lOIillsZE4V23RtG4hLFulaFbkSXozVziSX6YGU1lN7SeWeY8wA0Z9muXZzw+GBUi+BRVrVRS4Xfwy1Cl1OZt92PH/tiJh51lKxqmaaU6bLt0t3qKXmkQ3CN2PQHt2y/IMm9rdbknLtVmNVkXL1NwyejpK+ta9OVlxcTnUdPLoX4Me20ZeHEfPXtGDg/mpLRTqj8OtxEwSESK6JS6rR+rttx9Jp4XMxrIZauRE8a2nzUfjK9bKpjjIuJrLhLgXvu4F7uHD5fs2xx2CeW6A+NDwWkOCiWIDxJdxGMbOJkR8OHHj7vd+4eHD/ALsdjUzgijsblzsY/wDGXNghUIEizqsGDytEtZhDEfqZL+XFfJuqsWR4NGIiLQGREQlb82623bie58l/xxzNNkBHNq6RadoyqikUi2lK30l5sQ7Kgqen8UWATCYvSWsfMTCkVsRjd3RuxkvGLyfQVzxgcXSypxIrlxEdOPiEMrR2y3dQxtw4yWiwdMEMKXiiNpFIh2jukVvdu8pYS4BiUtVBFulGQjdLd/4cfmL04VVNgmnE2PHUGI6+0rStHzDu3fy4SwwjahQjUakoDKJCi5ZS3Wju2iP9WA6VDNbWAViWnIgl5hl9Mo+WWDmHISIGQWWmI68Y9URLqu3ERCUbsCpV4K/h4itmmQrtHUEpEI3WxLzeUYj1FM8T2MRNUqZabYqEijERK1l35R+XAYCTSW4oIZLUWwCJ0SL+kR/uOJCRVEWcNVrGEJCAfeEJdIyuKRF+bbhVQbCJJHIKfcsh/ibrpSukXV6t12DXxFtI2n9t1l6YC4RkK9oxuisi9IkXyjh4j0Ph2ERNGQkIsIi7iEf5v6cNrawWMXUCxWmshtGIjGJM/F04eqWxWIlUD8OLPE1SuIrSIhLcVvT/AE46esnGB85ZcWUc1ZpSiOqthCwTYJeIJXbfUX9jivVdLx971ktqmCJEMxjIfl6pfzY1v2y5MwqZOdU5C11PbUcZXEMSLb6bv5sZANRoNIwcJriJWiVxerpIpFjcpZWU+R1VTJbIm02MErCUJS4cBEZDGJCP8uH9JZu1DZBcpapXXWyH6cCA9ilJYJfvkAsLgQ7dvzXYSqvYASWfDgXEvs4cV2iMrSxWsqR7B7+HFJ8BH9/AbOHAY+4vt+whK4rfdd0lgdwr/hRFwl0yGV1vp/24b4nxqA4r93AhIS93HiPGQjul8vl6ZYX8QHFQlx4cEiJRG37y676ftK6W7HjHbfIufsmpRrfaZyjQsWDkuzFCRBnD3CweBe8SL08f7HH0II/1WtKSYuVOIikmSHq2kPaRdQ/hx89/Y4KFe1jk1xMRTCOapI2kNojL/bj6OZlWj8GxbShVMlGZRJbIiRfy/MX1fFfrnnB9X+k+EkSPNFKVOmoexdJWJlpuK4nDIhLw5RIS23W3bbsZR7Xs+XQ5Nm9dlOYBTVSxqKqqyltqViI+IyhdG3dathFtiJSxJ8+UqX0rKEdWJJJZANu7qKMYkI9vd5ceQOb+NVRZyiipcyralaLFlUcZFpxtEvMUfy+rC/07SxZOW5XrNR6S9is0gDVC/iV9QVzCRwl1SL+W4erBNGr7GEKUfC2/tJMiIyHulbb+L1RwP+saegpqdYibWCRRUwbR6vxEP4fmxF1FZxqB48Xt4kIL4CI8V/Zw/wDl8392jj66F2jY+QZuu5JLzkiIVqWILkMnKtIrbfwywzR5mCSIQVwLgJESRMpCN1v4iuwwtTtUjlxl7i95LGUf8zyxwKaNIDNpyLiyJeHH327fy/VhmOIO8lpXzAShFxOksV6cokJEMox+r8uCqXPFlwX73cGDHql4ndd1XXdNscUriRhw4L48OEtvG0v3Xfiw+msIPf8AatDB6iX2jbu9WBlMhi2spo1Dni1JlUJA5eIwxZKRFcXqEpDH5cWSlzRbRKlMlgsrSXp6kStkXmHpH0lu24yGkzZwDTiDNVxMFni3SIfu/wC/92Jmiz/RMR4M4gv3RIOJe7aVso/NLy7sSMmRXVqdjT6wiqFyRTk2Qsk0rpERFqEUbhGNo+b6cRNXy5VVDHMFPiE4dQjYy0o/hGO71enEt7PedKWlWNK8lvZIdNkYkJEURGV1spFGUvSONwp6ehrEC4R1UkIy27fL1XEO78NuMu21qe6m3WiXrxY8zsymoCQqS5USEVsIrh3CIlLy/mwmlo6iRCIkKx0xWDClp7oiX1EXm7Yxj6aruWaVosYaZEIsl5ilFgjbKUrfy9WIms5IymqHUalDRFZCy21gxu6rR2jb+KOFfXrseTo/yYLTyCJHTrFYrERjLuLTHb3CXbL5cHZZn1RLUIeL1rIZEqURiUiEbuohEvT5ZY1Cs9miUbJS09NhCUhkI3MlK6I2910pdJVt3s5rKVhLXM4rEV3aYkO6JeaMrtsvUI4or1Fb9xfoPXyJLIeYU8FiTSE3dURItYpdJSt3em3zYlhzuhbTrEmDUrS6OgUe4ZDLqKQj9MhxQxyXNKV7lgT/AA3angdMtoy6oiRerquw3l/xALIgdq/dsFhu3EJdXpjLpj8pYGalfxKEsaPI0SobS1RCPhqISkIaPV1WjcXUOKPz4Q1GUscUQEi1PiVCOrKQ9Pl23XYksvzTSizi4QZbI5MGI/Vb3RjcI3W3YqPOFUKMrYtrNQRFhEy4iGJEQ29pFEvN+LHUriwN7riRdHmTKWno64hcdKtI6hAW3/bEfpljdORzqviqd1Z+zEylFi5DJa7pDbtKI3eosY/7NckDmDNRdVLVU5TlKxdWcGF/zDv4aR6vEIiK22I+rGwUtfR5HULZWZoiRWkxhRJ1wj/p+W27A6qJbioOlnGN5NAzDOafKdMo/DMEtMZCMS8vVtjKPmxGr5tE6VkEkSSHTGaxkQyt3dXV8w2kJYHXX5fWrSJFTGxJR8Iiish3emRWy/mlgPMOXmVY6jSWNsYMHaQkMiEfLtjLcQy3YxUpmfM1JaJ7EknnxaqoRUsDYJDHq1JbSu2yK7/bgj/i1zZJBYmKxEiEliMun8399WKKXLldTrLXFNM4XahLFZDHcUbrvDHpuEiKWGV0ZIEibWCpO4RiQltLu6RG4i8127DfSrbsCrMXhnOBPcyoiSBuK2niSyl1dt1v4Rw5+vGVrGfEEuOoxhEhnSP5S27bcV3JcmW+XwtQw7dRa9Mi1JWrXH0jqfViWoeSqEkJtaYrGQtVEfT6pbvlwp1rUPyLFy1HMqxw63iL8SQsFcSlcV3+WP4vVixZhoqo1lTrqIuGNzIx7tQt0oyldhvJw+AWtYLZJi1iStEiFniWx/8AMIvp+rDdQYnIT0TTTuYLGkIj4cpFH1Fb8uMxurjviC5tT1CqHMtyBZ4IyL5okPbEpYtP6PuUHmXtZB3Go0F0fGlFnA2R946hVQjt6fhxIhkO2OK5nA/D0+nUCAalQxhF8PGRDISIfKJW4lfY/wAM8zXn/PMnynMKfLq5mQ2/EFpiuobUfC/EXSItFJMiNwyjKRYpoVmFNjtJiHMORZhlGdiNfTVNHUcx0v69TTV7Z1DE1LnFrVFxFJjBZbujHGO89rp8x5kp/wBpbxpyWLmdMlyLqjHdEfSXzY1fmjPq3mXP65uZZnxzYaA25BTlXK0yFNE1iEkRCI3aK9Qi6mML04yrnanGt5uSxS9JkR+7iNxbREdsiX1fhtx9Vp91aVMXUcqomCHRScOFODNPMNNhEXAqIPtIpcZe/wAnb82OwclVcHDiNHVK4sHj7jSdPx48QD+Hx+zuH7f/AEx2K95IsWNm55aLOeuZoTMhzSsiI2x/bGCMij1XfSQ4gU1QaP3izdGI6loy3LH0lLE1ztVkHPXNDPEMRzauGQM8QhGqLaO2Ixj/AFYhYEpJLMrRLT0h/hlLcMe2X4em7E9vF5Nqv9uAxLYMTTq0GpEh02tKMR2y3XSKX024bqDFVKKycalkshJuiQ6kiKXplGPV04TTiPFyyBxUYyKRLIRHaUbi6tpXYeIXfD06QS4RYyQgSyIRZGV3baIlhGI4brvCuJYqEvuxFYyWOmJRG7aJflEcR9OYlVe9pCIrImEMRjKVxFLtGMburEkQs+BpxUWrtYwlEIyltEvzfNbaRYHHROOrAyYI6LycMnStHpiUi7e2N2PY5KcMrrB+KkUDiwpW2rIpRLbtiWB6pULachVH9oHUZu7fw3SK7DlObNaqYDlmlZRJUolEe4umRCUt0o4VmAlTjqaxDo+MwCZ4ke71SKMS7ix4q4nmQOQioiFRQGXh7RJn+Xutul9WCktJTl1FPHaLBMxEmsuiu7bcV23pwGzRaOiGnpjTkMTiUiIrol8sfT5o4kEiI3E7h4yx0zlES6iIR6ijEZfl24KeIKhFRQU50ZU9QlD6dlxINYjaRCXyyZ0xx5/9pfItXyJnJe/jxLLzWwgNatP3iRRISuL3fbj0EkSpysp4kuUhMhGMZS3Rjbbt/iFLAfOXKVPzbktdRyUdYK/2dlpaZCNq7btoyjHHUXNUxLqdMty7nlUmRDgPv4R4cCnDhL3/AGxIvL/fdhQ60iXwsluKIxl/THBtZlz6PiaKof2sR4B7i4yGPTH5vzD3YbbocODGIVx4rEuHARl79TtkO7d/Tj6BW3XdT5R1lGxGF6zXCsxmQlaPaW7bhYscvWSLLv4cB3dURIerDjUhTL02cCEoxjxLp3Fd/wCZj9SIxJbiJglK8F2iNso/l+bDY3FBuX5jUcv5xl+ZUTFtqaCtTUUpR/iLISH0/wA3y4+jNBlVR7RaXIc2yVzP1PmVGuqJhpK0SGW3quIv7IsfNsEjVtOnQI8S4AXAV+4SIB/ieqIjL6sehv0e/wBLes9jnLT+WqujVmak8CdlFRxH7EkUiiziJSIR3DG6Vu3GD+p6WdTESsdTZ/T9VFM4v7mse3rnLJfZtludcq5JWKzXnBKyGurWiRKy+VpMYW0WSiIrujG67HhzMq1mY11ZUE66oKTCZdqF1FLq7vmxcOaM3zDm/jUBTpdU05VBVDqmpXJlZUsiJMIrSkQlLEGGRPqVrLiHHhcskkXCOp77VjLq9XTh2j066ZMQdZc17cexFmgVhHisQYH2lw4RlxIRkRW9OGAD3P2eHw4bWyKJRu27rbsWkeSaoaaQkDGDGI7SL/LkPq+nbgQsoHKK+FQPEB42ixh8RBnCUhu6pEPH6S3Ruv8AUX2IPTaABCQ+IWzikAXwH3sMRGNwyEfp6cSKcuXVLUI6hNIRizgkZEVxD8xXDhl+QtEeGkviaA1OPAyLj9kSGXEY7brRl/39UcO0bGKqaxbWcIlqERS29LLi7RL8XcOBmZYNVx8gBqAXUCvhwICYW0FiUY7S+qWGKtP2CZ6mkxc+JQEvfxkIlxlLu/l9WL/R1lDmuYLo6kUUwuKLmtlFPmGNxRGPp9I4ki5XynNKVwkTqOqZFfxLCHRkW0S/yxj/AKo4GLcR0afLxMscnjwNXBgcRVw4lwMljL3bRIpfTdhmJIWwuJRqBIriXGXuK4pfTjQc05QqlfwZMFxSXHaQjaJRL/Lut+XEBxyQgclZkOiWmV5F5oyujEpY8zykTNLKQyapwcF1BMESUfv28RkPu920fL1f+mL5yx7WazKuFGrg3hx0+G1g6gkW26N0Y3d0h+XFKVlVOwyABawiWQisfw2y6itwhdILRZDhxqWLXd1DGMi9N1v1Y8muLfI9S2yluJ6g5b9q9Hm3w9O8fhqgSEUlES3fdju831fMOLtQ5zS14i5BCS4kK9LawR+7/MV30xx4xRWVOUMJyPCFZMGKyiMRK4Y9VxenFsyn2kZhlxOWJEEfvpSEo26l3TtHGTf+nK3ga9P6j/6kHrKno3KXFQtNZCOmVpERCRdW0pF/Ljhi3UkTDJ24tOUrpFaW2RW+nGVcn+2OifTGvMagKVfHgS9Qyt42y3Dttuu3XFjT8uzKlzZJEh3ALYkIkRRkJRIvlIS9WMazT2U8ZNhLks5KA5hltOdKynevVlIfAuKN0vxeW3zFim51y4z4VbDWJ1CxIdRad3STJdO231XSxfviEirTFw7RGatwluG70j0xLb80PXZvR06xForQxbvumkSxEpCKx+aUpebtwVD2RPQ5o3M5pxZT6hET0E4Yk8ly1itl9Q+HutxXeaMmqM7T8DSkPxTiGVSX3S+oildaI7vT8o3DmDPhBgkoURIhEdIrikVtvl6sRNBR5bmo5sNZUDQrGlFLtMSInCTBEhHqiXUXzbca6y0dZM94XxKvnXPLcpoE5Py5+zZXRiUakhiTCIViTGEN2pIvl2yjirtzurPgRELkS3SHpK7b1EO7zFuxYcxy/lHLah3xGYOEOAtjxcyLG8OoSGRXF7uO637B7sOU1VyblparaWqzMmSixNUQkQx8SIiQyEto3flxemHsZ8wzT1nYry6vOxeldPV1EuBCQRLiPvLqIhju6vl7cSeXe0jmTLi4cRzCoqUguWlVHaQiUoxK4pbhH80saDkHLOQ81cjZhm3LnF6nZeshrMtzBepcIiWit26URiPTd02iU07lyh58pyLLdChzYYrJD06epEpFqL7h2jEu27biZrq54vBUlNmOSMRvIv6RlPWCNLm9KwerVXcLJF1dQl1dVq/mxs2W1WX59SjUU8pFLU6f/MuK2JEX97cefuHI+T56NSn4UsizEExWB3cIkJaZF/5fm3eXDvLLc29neeFr6b6e64hKI3RLdESju+bEVtCOuSdCum2xJxc3RdBUU7FlqOJYixgvlG3qt7bRG6X1YsFDUO1C1VgbJEUtTaMRIvmEbfq9OG6Gopa9NLVKEGkSYkBLFkupZebuj6cGZTTpBlP4K2jEiFWnIfw9xDL5fNj52yGmeRqqS0vGF1P4Vstf4iJbeqV1o9Pm+odLRqNQiHV7QBxEVtwlbujISuIu7D2ZCVHTiQDpDqSECXISIijEfUXTut6iw5RqFEi4rYO5khEZENvb3EUfTddiecuw3cjcwJlRm1OuJiPhsIJERS09pW27SL6sVPl7mjP+Wuf157kWeMyP3U1LwLiVNwq01MGOLSaLD+6YTC23bSli3VQLy3Mq4RpxFdOsmMWiO7aUd3pl/LjNK3MKscz5gy+pr1VNDSimqUK+AiVGTlyYkrrtolIt2ptxq6VexJZOXErAmyo1hdUM02Mc6o12SJxMcTGEPTcxjPLjMeeqxLebqzxhfoxWxhiItEukhHaUSiPmlHpljVBNzZJ09xEtxEOmKSKMl+UljdIvL0ljLq56w56qeILIGKcs9VbIkRCO263aWpH+rG9RM7yZ2ohdoUNP/s/iH2cFagS4jRrLguUil7i/xul9n+H7/wDHHYsDqyipqOn4MoTqOHHiXEGHx4cOPEfs/wCg/N82Ow31ZE+kaF7RMrL/AIy5gYpwiP64rGRISIY/FMiJEIx7ixV1tS0UsawRKoErdvd9UildjTOcqhY83cwLbpBqZpXCRkW79oZqS6pR+rFFz6lGlYwVCJrZFgqF0RXcVwx6R/q6SxNnlbMMa0L/AI4EjTrtYbJyZuYIlIR7uopFb9NuFfCLFKVjpAsRKJXDb5i6hKUf5sR6UMCKVMd8Q6IiQxJIjdHbutIsFJVctgishYQrIGkRbrdxDKX80tt2H/6iRuoiqjWRRJbBEmeHcNviEQ91xD/ccCjlq/g2L01qEREWEQkUbiIt13l3dRbcFarlJpRFggRMGRBb02/NuLDNCQ6NOtRMAR0yG4u7bG37yJbZdRS7lbDQFfhMqPDgwWD96JbdMbR6dvl6sKGlLTWwplaJFFcemMvlEiKUu7DxNFqWfEFryER1Jafmt9RSu80rpYZqtYlul4rlrYLBJhS8xR+aPT5sCuR5/wAgWZaaSEUamjERkJXS8MRHaW0iwVQq0qdg2kkY6Yj4Mo/1SLEXXZvR5dSs12L04kJGx1okVxf0x83liQtL7QcloswSxlUN2okjYQk0e7zdIiOH4syiJtrXykuiREkrgJEQ2y07qiJbY3biL8o9MsOE2aWE2MiHUGQjcNpF6rreq0cVF3tDysKOWsKhGX3bJCNsem4Sjdtu9WK7We2QVVwlSpGpHTGOqyI2jaJF6Ylb1DK3CF0tjHk6qpPcu3OXs8y/nRIraJUmZaJOGrAZCm4pSHq6RHbHy48/59yHnfLIlxrKYagSkRN4RkNt27h2x+bFuqfbbmT6doKWoB4SHiQlEWWyH1S7cVbNudc3qCJfxfAbYksuPTbHd1FEfpxq6dLEXFjE1V1FnWO5DfAMUhbNMRERkQt6YjL6SH+44e4UYDxp2l8OkBWJSItxXRl8uB2ZpUSIZJKRCNqpdPd1duB2FCoZqkNSuMd0pfN6hxo8jH4l6yTIsirqpFDT1PCrzCqkKi43QtEhZ/Y40+g9neVZRltMino08OHARLjVuibHM6ZcP/MH+y24/wAmamXZjV1JsFDg46esXCMZRlEf/QbvMPUWLTScx5kRCzTKURER1vCj1eaUfzYzrUZvGTV0tla+UGjM5ZYNC6LCld2iTBuLptG4bfSRYbHk+eXyatCiJmm5qBlulKPpjio0ObuqF1Am4apZEMrZekfwj83pxNZXnzAp2e9wtclIuSwy04xLqGO0pSl5cQtFimss1STieWxtmxIxSRaS7RGX3hCXTEY/VgEeV6ciJf8AGISXHRkMiH6YisZbuntlhNVzAuqy0tP7kpDEP43VEvLtl6e7EfX5luW2ogsiKWpKRSYUre2VvzebC0WxvcbM1kgXsnpTGKKddzNqhiNwlESH0kX1fNiBrPZHU1Tyq6WCnKEjErRYQiUR9Vt230yxYBzQiJlQVUtS16hOLULw7tw27emXV6cR9dzpmCqNywiTBEhImDIhuEiIhHtH02lLHQ1q8YkW61eTQVfMvZpn2WVAsoF6/wAOQkSFs6WWiXqkMrvxbcKXlefUWX1DDoa56RH7+mGQxEtu2I+IMem3zYTXe17MlExnGFCUhYSFRiNty/lj+LB1H7cMxp3VCwZStksfD3FK0dO6PSMruqWHY3tBHvTDdwzMKynGsZ8VXMMWSZUeDIiZteO24pRHtjd3YZrAo69gr8YWLcIk/TXqiQjIh+WUu3BCPb4amCJU9LrFEVs/8SPhyt7Slb1R82Cl+3yjU+n4ll9CSJCQrMiLUX2xj1FIrvTduwMpb9hudH3BaT2cjVLLgeX1C+DWDqLYgpLLaSyiNsRHpLd9WK3nns3qE1Yvy5ZPLiu1UoxIiiI7dv8AMI40rKfbdy68ma6VNWtiyIhH7yRF+GRdP4sWLK+fOU692mVUohHwyIrbh3FLzFHdb9RDif1b627DPT07+55rrMrhWJ+KWaKgSESKUVEX8OXbb1D/ADYQ7kmrJCX5e1bFkZacVxKUfDt7rS/uWPT5UfK+eDJtVTH4bBIo6gkRR6S+n5vlxH//AGd8ttGNKykuItQluIfE3M6SlHb82KfrZjyUQ2jVuzHmIssr6JHAtAkEFNqCYrkXES4xH3l6pbf9OLz7MfadmmXMWmqL4lJLiKeqJSG35ojHt82N0TyhlZ0uibhU4ts5fiGMZCOKLzZ7FqV9U5mVjGsYMl0hCReIXTIdoxuu/wBWPI1KW9Hg5dI9XJGNA/XZVFKJNFltOTiHaRXeJEvUIx2kMe7FXzjNGGtaWiShYwlkJEOnb95aXqjiHyvK6/LV0+W1uYfCZhUaejRUg6ziEZEsSlER+rdi3fqvl/KarL3NpVPJkRWOZLElxG0ZCNvV5h6fNiZoWvsaKyzr1KjQ8v8AMHP9PXMyrQbQ05F8RmFXVRSJbokMSkQjLb5cGl7MOXeWstRmOZFX81G6K/cqoLLaUB09xLHxStIRuIZe8do42PJarKcyy9NCqnpKejXGKaZMUsGUto9RXFLd6ixB1XKv6ro6ihqiZU5LVM1qepZcS2EX3e2IyZcNxWlcOIW1LZdeh306yD8m51yvlFO4aXl3l5FKxhLIRpUkLCiWmuRDdHzS3brsRfM3sy9mHPRUbFZHVcvv0xYz9UtXTi390VuWQx4cY8eJSiJFKPmKBzbk+uo9aEzpyEWEQLlJcoldbdbL0lg7LaKoyusSL06/w46jFmMRLuGRXCJWj5SwWU75Kwfpq3RoNjyvlnJuV8hTlmQZTTZbQAOomkFxFrMujqMIiIpEQlilcyezlxsZm2UJ/alksqikH71m0REfNb09Pmji1cj5jUNonJaTQJhCJSEfvCkJCPmHb6SxPLvp0iMUJK4SQNySIrvNtj9XzFktYy2Zbl0KuOMGV5xyv/xBT0+dUTOJuSUltWUhYSyuGJbbumPTduxE1VKzmjJSpaiVMxcpLApSISEiK7u2+W7GrO5fZ+sKiqyhlNlVZrabqZqRGmqCjGXlj3D9N2KeOfaVYunzKlfkdcUkjR1Y2yuiUhK4eqQ90d2L01DexPNWInkelGlp10tVCJCzUabiK2USLzdI3boiVu0r8kR4s8XRU5ctQn2ksoy6ekRGMvN6RxU8rEsozZjgFvwrCG4SGJEJW3eq7FqzJrFURCLOJsEViwojLdt+Yrv9o4ht5NkULxUDrK2bCWDEqK0h0ytHpG7yjHy4mEmNQLJCk1iRLICkW0bSLtjuiPUVuK+tfjOERLdqFK7UiXUXVL8V3bHFgp6qq/V/xAk7TqJFJcZMj+XpH5e3ATidyI2sjX1S0gIiVU4YkO0oyGP83ll82MnHNKWo5bz7MBcUa7mJdOsbiFgpjEREe4hIijuj5caFUVS1MEqpg0aSWWtVmwhEbbvNHcPTLGS5bWOo+R+XUmwVC74iu8CSx1CJl120YlHd1Y1NKvHImsDkkTcxKlktjlskKyGJMGJbe4pEQlL8o4x/NqcqrmDNKprFiwmagjHcReb1FG0erukONQqmrV+z6kBiwYsuEh3SL0jtHq2jjI6FolzJVMRUTFjBLVbEh29XpuLu6rSxs6dJ6sZmo9i4MGl4qAq1pJ4ERcQ+HUsi9/VwLiX2fZ+/7Ps9/Esdg2mp8uNQua5VIDOEli6oKUfpL1fu4bv3Y7DP+g47G188IKn5s5gcMypRzSsuIZR/bGF9MpfSXbin1FaOZExdyiWQj0iJF1fVujdia5urPheZObpXsXm1YIsEZCP7Uy4flIerqxnOT5l/205gEQLYQ/xCGJEJdXcI+b+aMXp85/s0ldfTgnKdRSFbZIWxnbLquIu7p7duFTgOm1ZqEWXFLaUZFcP0+nBVLSsBNPGnIhiJJOJDGUtw9XcXq7sReaHVNiLcveq3T2ylItokXTuL5fNgo8uQMwcxLFJsEiKQpKpCQ6iRGMfLbaO3aWOEibUDpOYYxjaRRtHt3CMdvpwDmFa5Do1FOzW1B+86iluEu4rijiJzLmClp1pXURiLNMWrXazxB6pWiURIpdssN9JvYU1iqWC4acmU69dglcEl2229Vwjbio8xcxrpaVcCMCKMYM6Y2j2+btlgPOOdE08mU7HiwSufIVyEbpWlu3D0/TiuUvOdA/mWiqa+gCqypRyfTgjWJiyEhK0iuuxSlTLyaCa3Ur4qQ2b547NKoqhtQTCu9/iRWyIiIxLp/vcWIT30yAWsR4tqOCx9we4ftGI2l5ijGPy40H2yZXkrc7RmHLSeKKOoEjqF02pESK6QiRSGMrR83bjNFC2q4xDWDguLAFYEOmX+np/1YuqnKN4MO7eGmJHwegTZoPYKPeKdT3EQ+/ut/wAC4/Z7u36cMKNpDxZx9/uGJcR4kQ7RjaXl24eGtqGud7l6HBlpEPSuVwyKXlL5cAG8mpISIjZGJKuuiPb2xiXy4cRD7qVxLlxYcdO7gRS9Qyl0xH+xwxVVAsbfNRn79Qi4RLj3CX/pHj/TgbiWo0maXDjG6RdVvVd9WOqaLgulUYcOLJXe7iMRHtLd1YPcHH7hCng8C8YmkQbeBRu2xj6ZFLCakuM4sJTmDbLiX3naX09WPyloyqqz3eIbHWiwe7+b04t2V8sHl6WVBrIj0yImRkKbSHu6brvp6sKmwZXVNk8RGUZc2noibxVwMnGSx4j1dso9RFaXpuwaNVS07GU7XNMZS+8IhFY9w/h7rfTi5O5BrNGjhXDlUR8YmCRaPUUdpWiSyt7sQPPfIGY5Oimrw/VnwVJS09MXwVKynPhwlHVYuVzC3EUrrcSRcs8S+aXRexAu5gEFrL4ooishJRsKMf8AcRfVuK7D1PzVUPYyWrqLX8QQiJSG24d1sfy+nCqDkn4jgFQ0HAvgNw/9doxKXcQyl5vpW3lEeKGcUsGp4rUPEkMAvELhKRbvdIv9OCllboLVbFJ9PMbKqoEidGoYso3SiMRK0vL3bfLhWZDXU7GOIiBMZTtHd2x2lEpW9vcUhptPVFltUJGLdOMWT2l2iXm6calyjmSc3p6WhqmcZEOil4pLTEY3CPbKMR9Pmwh+BZVu/GSs5bzp8PVix9OmRFqMlbpkMhH0yEpR/DjVOUTXnLJai2iKyEdQRtHcUi6pbpYznmz2crOlZmGWiJLJ0SluK2UokW0bR7pfVim5Nn1byzmwsQxgMEty1/djdcI7ZD5e6Q4BoW2OA1XaicbOxr2deyrKcxoy0mDRuK6Qu6R3Dt6vw7cZ3mHsqqIrKicRrIokzaI+b6pD8uNA5Z9pq80p6ejraVi2REdSXaW23tGPbIsWylVR5tRk5HuAiGJKJJCQ+Uvlu6unqxH6ltHFiqaaNRygwYvZhm1LpapaSiG10oyHcXSW3p+rEPVco1VLW+6p4GLHERFxR4kmEXb5bv7ux6THJSMiJrOD06g6axKRFLaP83+7ESzlLXSybheUWStKLI/d9t3VEf8ATgl1uwlv05PieeeGRMCSSLiUZDbbplt8sduBqqiqadDB+IJYr4dRx3CVvqjEo/Lj02vk3J2jqfCm9chEhMdPUIZdXUV27aUe3BFLkNDR1ifg8lpfDWRFU/Ciwo7iu+kbY7e3Hv1y/YX/AOPn+R5myxeeVlaKKFdfW1Q8SNYU6OJkJcOER2y3RGXmG7bjScv9lHPWblxdWMTkgNXwNac3qePFjP8AoXuGREW4ikIld1Y3KjfWU4sT8QQJXLwFLtSmIyEhGIlKP4emI4ZrtQ6WsWDOKKp1LVfdjbraZEI+aMbfViN9bLcVgpr0MR5MU8fYHXUmvVt9olQ3TA1kilooscEf3+M7hGXHd5f/AGxesl5eo+TcpTS0VO5QjIaiuNmo5xEQy8SN0iGPlGOOp8xKvymnqB1DWxKWW0+2QyuldaO3zenB1HXprNNynfDEyIjaOndt/Dd/qLED22zGUmglaV9ih1SPiPaUlYJSf7KTqwSt8MS6fmIf5sWjm7lxfM1OIgWkxa4rbqaY7hEol9I7ttuGeaOUHZs6jzKjYf6wo2CVOMbWbbS7rZbfN6cWYVMpRoaijS3UWsRZJlxREYl8xSL5fTgnu8WCVMt4MFdnmecq1TB+IfTMEpOGOoW7tGIkOnEenpxcuTvbrSkJU2ZpXqFEZEmNsdv8vmkO3F85o5STnlEynbT/ABIuEWQaMbhYJXR810hK4fmHGL85eyquy5lY6jSY0sbYlK6Il6h8S2Pb6sV1vTfxeCZkenknU3LI6rLa9LBoqqm8YhJdGREWmyI7Zfy9RWjbgpNLR5hS1Ti01CMVk1tojcIrGO4e6623HlOiz7NsjrvheJPCUdYqbqG3UESErRuHaWNY5L5tHN06lfVOfUCxkmFEmMWJXF6bhj/LhNullIySQqtRnOzGxZG0aUfh6VwEtxRJkhFhdoj3SwZVVRNSwhEWkuRal3V09PVd8o4rdOBU7oixqxJ1xqtiXVEfTb+HzYmF1rGyjTwEmS1QYMhLdKXaI+kdscZWPXeTQhiFqq/SrXOFhPWVwkJERMuL8xW/L24bLm2jqFso83oabNKMVx/aRLb1EPVdb/qw3mFO74jUFekxbBIUsK0SESG4fT+bqtLESVIXw8QYch04k0RYRDK3uLdd8ol6alx2FBVHm2Q0FRp0uW1lZqfEOWhtQRJSwokTB7bbY+nbiyU7ahpCyqJSqqTJHpxGnLtiO0RERxW6NAnVRCfVuIbhl2+Yol5Yj3YtVKCTSLNGpkS5LWJDcJbvqKJF+LC7dvY5QqlNes74oS+52NXcvbGIy6R+rp7sSFZwJ4xtUzUEZactOUo9XSN3zYDoRKlc5bGEVOTiFkyl0yKMtwyj2j+HHV2aFT1jqiJBT063MJ4lIZCvbH6V/wBNpYmnuO247lVz6lrK+hqnUtOTfhaGqzRg6ZEOimnYIkwbbdzP9uM9EiDJ+V6cae1NGmMxEiK2Vxeb/TdLHs32ecnI9meU0fMGd5u3LXcxZclNWuiSLCoSJZRL4jdGLI7f4m23Hmf2/wDLeScj+1ih5fyLgFFR0eWrEhKpY5jmMJ3iOJlsxXp/diIjMhHza2jfLiSWxj1M4zB7jTVL/jMWwdJniCRXdPqjb8uM5ysS+JIdTg9ciErSErpSL1EUV/ixo2cCRZTVLeLXrZR/cLHUuIojIvKI7hlK2I4zHlVrKqqWQ07wkQykMhEiK0h83Vtx9BU2ymPqOTwa5yafhVOpXOptsjSwg4Gy6XD3/wCPut4e/wD78dgDKk5g9bOCsuqMwXKQ8TBZ8eH+EruPDjwlH3+73f4Y7Cf+y1e3iWn2jVBFzFzV76dZ0rMwqnDEiEijWOkLBEZS/surGcsKoRUaxW6zBEhK6Pdd1ERF29JYvXNVeJc187ERApi82rhWVwkX7U667qHu8w+rFJFS6itFfho09MSI/EH1FLcMfVh/p8p/sXDb1wJyP2p1HLnMjqfMUubRsWK9QnSjddES3SG3p2+XCeZPa/nmeaaVUdOhkiIWDUERFIR8ojtKP1RxVeaJfr4maJF4MRAuncQl8siLCSeKnEkxFuoREzxB8SRD4f1SL0xxSunTyM+brMpXcHquZc2zSjH4iUR8TViS1iMvvNpWjtLEPmCqgvhZkQkJCuLCt3fyl/fTicrzJtTqDpmxgjFq1x6to7rStL5S24iag0MbesnLEh1BIZCS/l6dw/LimFXETLM3kAoG1a+HFZMEpMWV3VaJd0bbrvmwMxdRRpFnBkh4D4YltHuErZeaJduJH4X4bgDmr+JcJS1RGUpdvlLaP4o7sOMIdEoxDUGS9QZCVw/djG7aIywyFjYincjyzusUSy+KJqxkQqAitKJdw9US/pwO+hWVEx/Cp4cXQKaBleUhEY8C/fwZd9P1FVwEMh6o/dkXSNsvLERjgcVVTVFwp08QJwyZp22x7vLH+rpwraFO6yRj0krjw4uZwIuEhlxGUvVxHq6e704A4EwgHxAVxG0REi83zeXFm/4czR6xhTkJF4Y3W/2JXemOJbKvZrmFa4WVCypytLTlcQld1eW7+xHHS67dzvRsbtBR10b8zNfBSuDeBs4kQLEuJDIo3D5eMcTlTypn1Kr4h+UvSvhLgTV3kHCP7ojx6d0v9uNG5T5Yp+WBqCaXjMGLKkB3XDt8pRl07cWRfNtGolrDTVULcQ7tMhISL5R/vb0xPa3xNBNIu3OTJOR0UFHxRVVJAdd7+IhTmUdPhtut23S/qxdyrEqN1RULjTpEr9S7qtEfNLFwyOmLnrN6HIKOnoKysqTLgtjKbUGnXIZOKP3cdo+m3ux6i9nvsY5J9llOl1Hl6G50PiOzDMiJhEQ3eGJFFJCJW6Y9W4o4ztRrFpjl3NDT6Ofj2PP3JXsn9o3NteytHIuFHSJpxNebZyQ0qTESIS4DK6Rbht6fTjbuSP0QEc+UJUOd815gxJgKW0+VU66VLl9USKTLoiN3T02yxdcv5yZzBmzKPJB1RiIuqxpS+EpfvCEdQtwjEtsu3GrciZJn/CNRl6+LFpZAtO231eWUo+by4+at11jNwNdKFVdmKZVf/D99lysuQly85UWoP7YnN3E6Vsh4ykMbYxIeovVijVX/AMPXlwK3Sy7nrmCkUgxYHHjTU1SwOI8Bt95CMhERIR8w3Y9h0mXJPLxXVSaXElgSRZHq6R6cWvJApUASPgFr49UY3D1S/pwyq+1m6SItRFXsfOfNf/hqUtWDmUntIqlVHFYL06zlpKR4FG0iIWDJZD0jcPmxjPPf6F3tg9kLxzKlylfOGV0rpFVcrcCqXK4e/wBwm6kjqjwjqFIRMRkXd9v2VbR0h8ASfUW1gytxFtydJM4tp1EfAS1BYsSHbbaXzY001Vyzy6meyVP49JPjXyfzTQc90ejweqrqgEmEsTGQiPUQ9N3vKPzdMcO8f0aecef6P4zlXkvmDNUcHRU2ky5woISjctjBEWCUhL3iWn1SEcfTH9In2H8me0vljOavmTlrLTzhdI2pVn66KGZIJY8eIkFUj3M94e8fcJe8eMPtEuGPS1IC/hEggeCUiHDgC4x0+Hu93D7MMW+JbdBF9jKkK8bnxSyP9AH2+1/BTazk+nyceMUgOaZuvU4jKJDwFZsiJcfcN3aJYjcpynJ6PxKLLUIEZLInuJxVBbSGXdaSxKMbbRjj7j+4FcBH7ePCX/8AzHxGpsqHlnhxyqnbx1Muq63LFmY8RERRWtVIi4Fbt1N27qLDrJZlC0VkS2OwV8VqlJ8bY7B6hGMZeW5Y/NgcM5WeV0+nYLlsFKzK0R+btjd9OA6V4qqqqnEeGm5K2JGN0ZDGPqKX0jhujBbU/CisSElkJCgRuYRXDK2Uu4e35cSzV+TYyJ7L8xgmnrAEgWJCUWW6faJendHaJd0sKkxRSplqKQxjHUGXT/N/Y4i8pUwXLcoiNaWCItMRK64SHyy2/KUbcHC9YpYUR01iXhqWJEX9W6O76cLwhgsiSKrKLhBZFFlpOIi1OoRjHqIiLzfhw8NUkWC4yW9aYuJkiGQy7S3SkX82IdeY1A1Gm8oahFIwEhYQ6fiEPaQjaJSIpenB1OfxVPogIiRRkVMsREStuj1RkP1dWETUcodk9KJ8ulRgK2uoxdSyBjCJYrZGPcUrY9w9N11Py+qqqOuJaFlTOIpCIslESkREJEUdwiIj6sXjIaph5pmC2LIxcSa5ZF0kwSEo3FKJJLddcOIXMMrXRViSCKFupxSxumIxIbhj9UpYJOPFjpXoRK+avhbjK4nRJpr3DbdH5u0bttpXWzKeaqV6U2ipaSZKbCGO4bfSIiPy4i6jJaeopS0KfSYXiSFciL5Rj6ixXxyisoqgia5kitWcokURtlu7ZF6enbg2VLAeSmwU7U1SlrpU3fDkwlEX3fV8sR7eqOEuyn4omU/gAO3xy8vqjtuj8u6OM3y3Mc4oKwdUdVcdO0YylcIlIrZEXpuEsWCj5tKXijHw933hEO24R83924z3psXko9XUi+bPZlQ5vTuqIgqoYtbBbpkIxiI3D6bv9WMpruSM65DzJNVSjx01uEUkJFaQlFYkPm3XW7em3Hoj/i1YpITHSISGLAdcMYyYI7vL1R3dRYjc0zfL20o0tVpitg6ZaTJDEvvI7R8ol8o4qqutSOQh6knkRvJecrzbKV1EqYxFwjFYxiUZXD3dRCRdQyxMULxB0msJ5aZXAN1vm/u0fNit0uaLVrL4SR4lyhuGP8vVgqnzmnaxbDEAKRFeQ2kMvp3Dbtl82FtWztuoS7L5EpV0s6eoElioS1GbdzCj0jul8v4RxEiDtNmqtIXRYTRJcVxuu3R+XByeYUjIdQdTUWsRFhDHqESLy7vplg6jKjkJIYsCcMRBjJCRFtl8u6X4scitHsFLRLdBmhoCB0QSxDCXqEzRjpkO6Qlb5R+buxasvCo+HFZDDWlEtG1fTH0/6d27EXQjTjVMEiGQ2rmRCJea7aRWl6fUOJZbVgwiJYnJgrLttukMd10e3biR5lpxGrtB1dX1GWi4kM/aCYKxUxciEbh3FbaMiLEPTpW3mLJ8lzJhamYVhEOuNxCtesSxKPSIiRf7cPZlnlHT1mp/+Uaz7v4BbLmFaIkI+Yoj/pKWCMkBKvbFzDUnmlPmCcqowyl1QriIIKtKLsw0epnBcRpx49RSt44YtbbTuC7csYNazDmaszys5ZymtIdGsrl07JrtKnp1scy0d12jLy9uPKftGzYs+9onNFcS9dJZoVKtjRK5alimPpKJRLq29ONwyTnFnJb+bObq/wCCIeVspcla26kfjnSqHCIiJdyU22yEu4ix5zyugYrJ6enqGICudTlUVD1sL7wriLzXam66RRxoaOvGMhFr7zjIDzDqKyctumRCthOEpbpXRkRdtt2M1yEqhSSEx43FayVo9w+q7T+btuxeufqgRyWnKVMrUdHwiEVXF0iW2P8AViq8sik6oYSEhIUkxpW9IxKW7dL8O3G8ix6eRjW9bFNlyx3wVBTjVkbz0xHjqGPH3cf38eHD33e73ceG77cdhscuoa+lpuL6ZVSQKERJo+/jxHv3dRSx2M41oViI5mjUc5c+LNInLMswGBERS/bGR80pRH0+XGf5fWkraniRFEv2YSuIiEi+WQ93p24uHNymf8ec4Sc4P+1MwFi9xf8ANOHqtjHy7i7sUcQd8clmoRjIdMj6bbfVHdt/lxvSvOTLif8AHBG8xabcwIQZcyRRPUKRF2jH6Y4VT/tmaMSLBHUG1RCQxL/aMfVLFup+RS5jFecUWaAhyxFkXuFZEMoiIyEbu7q6sR/OnIrMhpSrBY0xWNpES2Wytjbuu/DglvTx9ydqX8iv5hRrawtVywKnjaElxK6NvlESuH82I2nbl7WLIhRK26JXXD1eW7+yxCrJ1bUCX3pOIekSkJeHu6vm/lw4zKxau9hVJS1NOMZD3Fu3EPqxT7EWWRMOzJeciKUSUzUtQKbvL9O6XmxOUfs+zDNErY9j2DEiWKmDGV0vE+ovlxWaMVoqBLW1SZEiXaQxHdb3XFH1FjblCSKddRVM42p2tKOpLqEdsrY+UvUWJL7fTUr01C2Tu5W6HkbLaRi2KjIYjpgy0rY9XcQyIfN0jixDkmX0SY/BjukQCQkTIjEh+YuntHy4eSa2mVODI7StX1Ful5RjduG704ULYrWkhYqoIiu2ku3qHtj83djO9ZmNlaUXxgbrkLFNPTyQgYsKKR1BHuZ80o9XT6sQ9dmLkU7BpxNUurW1LiG6PyxH8OJDMKz4elWx7tAtQXaTBWNo93baMrvL3DiNe1aCdUEwxYVokPTcO6NvcV12DX/YW8/YoNZVVFbVOF7CQIl4Y7RHcXSO0fzFiv1w/CuJY3C5ng0yljaUh7h3XF9XbjWqmip8xFYqIhEhIhGIjGRd0RlKRF/pLBXK+Q0TaiozSsFjRy0SqliSxk7TEtsbZFtH6cUTbEL0IPRZm7mkexH2KZlkiFZg3ME8uZ1wrtSqaEWOUkSHTStcYjcREUpRtLy49FZTyXlOTaLqpjeY8yFdtXmTNQd0tojpyL7wrdo4yv2c+1geZcvXleR0dZnLhXdXoWKxSRDcTCKIjK66UZS3FjVqXkHnLOdZecZhk/KqyFiyGid8dUiJCMhEi01jES3XDIfNj43VS9kzmfRUrCLxJbOOb6fUYmnrjFKxEacRX4hbfKI3fl3YsvsY5iqsqql05VvF9DqEPF4mV1xSIRHu6be7uLFKX7FMrQwK482z/Pq9LiZ8TV5n8HLtilYrWUfNLd9V25Oo3UWe5fQupwEhitciGRDEoiwtpF3SuuuxmTjLcSiZ3jFj0muuXUxPTESttERIperE1Q0E0kQxICuGQxEcZ/WcvO+GpeNI3hwX9lvGRNWXHzeUu7zYt/J+bOKmOgrma9QsoA5gx1B7uONCqdp6mHqY2TJCxlSjwECIdRg9Iju9WFcAEqPj++77ZbRHqw6w4lHhdKIy82G6sCFdhR7u4sXRBjbzJVeYKJbsuqqYve1bhIGKjaYmJCQy83d04l/Z0743kfl12txfwbllMesXvKZcVjxl9v8A7/8AriG5mrF8KMmt4cQ4jxLjLjt7Yl/qtliM/R2zXhW8g8Mv4mXxeQV1XlNUsilxWS3FxX1F9hJNLB9/GUTH3x4+/hw9o/dxUfqFmKoY1IhiA8OHdj5Ce33lIeS/bh7WMsF3CpGn5lqK5YiJSWNWmnzDaPaVUwcfXuJcNxSt7cfNf9O/lEeXf0kQzNVGulTzbyyl2sPDgPGrrqGogwZe7dwp3U/CRdIjcMeGNKY3SRGlfG2DyxWALaioZEQqGCKyYRWiJXSK35f9QjLqevE6en1SJThHT+8iSy8wltiPUOB+YEEb6eLJsIpMEbWMJnq3EW707RwdR0/xiUieoe6oYADGXVu6ZFH5duAjip9DE8iUpW6tOl1smeIOlaJFEuntEbo+bD2kSjWslrFwjqQAS6dpD1RHd04iU0bLtfxS1LnkX5hG0pXCMSjt6hwcQlTudqsIyFIkJPGMrYlK2V231Dtwj5dBgU5ooctxlMVlorEdstwjbulu9OE0rUyERITXuFUtSW4eruKO3d5RHDK2iGYOW3UVaLGTZaNvd0x/3SwQtBU/hm5gisliQtiUSjKXbbbdtL8OOfZeQZIJaNLXZbWPco2C79Wu0SItRbhJiyIu3WSQ3f5mJaqCnbR6L/vFrkUFkTN1xCO3uEcQJjUPEk0YspidL4W4R0WLIWJLq6hG7aUsGozgsyRl9bTsP4V611i1s4e/wyESEfKXcPyyxJMS/I4fo0LjdFDB8MnxIdsRK78PVh5w/FRYPgLIZS05CIyuIR8tu3q+nEKOYriuFUciuEDYUhH+rq8uHKXmP4cVzHgDE+H4tQREJFGNw913mx5i0clOyCqjKaf4ci0wZISWWmuMSLdH/LtL+XqwHUZMP8K0mDo2pkQlpxkJbZCIiX4t1uE55zbS0qyIyksV6OoDLRLpHuuIf7ljN+ZvaxQkmoTROJ7CtXoO+8L6o7rdu3FFVNj9wHtVO5eqqXiaA6WmsbtHaRWxIerul3MHpLGe13OVLSpSwGFJIp8HxGEMS8OUSIt1xfTiq13MFRX8KplZmgoSMtYVycwhEhkRRHut+by4O/4RTy0/LTzTI88RUVo/EUvxNG6l+KHqYuQ7ZEIjjUSlFXFiB9Qz+I6XtBzDNlMPL6RnD38B4xgRal3TqdUpfzYCKt5mqmEQMXTLJnieDKREQ7ijulL5fLidoOassy9XAf8Ah2uqWKJhkYR3REorHtiO7u7rsWhPtDXTqSFVyrmdHJcFsqQSlbBK0SEiIRIt13THzRx70XtAO0v5SUin5I5kzJjie6pRTi4hZaXVHUH/APdjIe3y4mMv5Q5uytetUVz1MEiErvDjEZR7ZWxLuHFvdztmeU5fT13DknMqfLSYsl1QOUVMkjEdPU0yIV+ooy8scVvOuauaGfG1DMgqKJtMpZEmrcKakBYMkOJfUO4pDu3WjgFl2+wUwieO5o+Q82irTW9k7ojEfvJW+H5Y/wB7Yi557ZKPI1xEuD2VEiWSrRERkPiEXbtIo7sZbn3J/MWUpy8cyqONHl9Yv4ilJesSnLG4hJixIllIikJXWjIhjLExlfsyrG59XZbldC2mrKejTWOq3xZ4zosWuI7hLUkJD5sL+lrWcmC9d54rBYOV+d+bKXME86UWX0Z5CWnlNPmlTQ/FUFO7ckYkQitkrvEK6Iy8uj+y/jQ5PW5hk5ZXmDc4o80Yuvoqj/n6aqFmtHiRSBg6g6xRIpRG6MZYc6kyHMl0/MQU9QwqysKn5iyJeppCsSEfiF910iEd1oxHdjS8t5Jy7K8yfSsz3hnicpqxqnVdNwZTLcv757nVBfeEtOmso9Vojuwu9FZMVCrsYK9vGfVmT5Zy9yjwpq/L6KsplcyVlVmQAVTm+u9pLeQiXvXx1hc4tQhlASjG3FSL9vclL4mIiSyUZDJkboxHdqFd3em0sMc5891XtW9oWe851Y8MtHOaxdQqnZ740SAUIUqI8OHAS4LWIj74jIiIiwEw0gn4cUpBK2WyLbbGUh7REsUQkIsQoKuzcmKjz5mJNzClpXpNiUlrEiOnp23S9RDEe3dbgHKWxiR1BBKLGMWsbbrru4rR9WFc3VCf19TkekAiQkIkUur6bfl82DOW1aormJGIr3mI29ox6tsv9McXY/4yHLK02TKaJ9RlgMaXFUmH7iWsInw93D7eHv8A8P8ArG2Uvd9ssdgLlXN309KIU3FBN4JXwaVU9nAi3RL7Sl9vD3cft+z7fsx2Mr0zcjsVrm6l1ebubmEL4/rLMIvXKOn8U4YldEZFd+XFDEmD4YjqyGJRIhlbEo9RFKMfTi+czNd/x/zhO8izquIvMXxTBH5Yyxn9CRN1GARU1OThkRlaPTt3bZXXY33nnJjR1rU0zljTVlPjkJCwSYUijL09XlxH+0I1ty0dASBlwloS3RjEeqXlxIctiSMnEgEpEskrmPTG38P8uIXn4hbkq2ahDJZRIvmiV3mldjKWf8xe87VGJkQgA3cKYlxGY3W9Jbtw/wB3YcGp+NAfckCYRSiO6ReXqEbfquwmoJ1Vxp3ELFEQxIml2lcJF/mS8tv4sc4p0gsMiYMtOIDp6ixLbG4huLd+bG3HGD5uO49SVCzFLtMCEWaY+NG67q6o3F8w7cbVTmwKFcl6WisRLUuj+Luu+Ye7GJraxQL1WDqSiwtvTcMvmj8vcONmyegY+jlujLUgWpItxRHyjEe7Emo69TU0bbhxXMEiFlxDZEvN1dMt2OJ6Q0xqCIkjLUKP8OVwxu6vy4FGthTrZxEgksh8NlpEJS9UhG3/AFYg82rCqqilSgZMEvBtiI9o7o7flxCqmjNmJIC0WuEWkprCtEhYWkRdX1DaJYHrFMJ0SHVkRS0lxiIj07rbY4kqcxp5CpZU6bdNpFtu3eYer5ekcRtU3Q09MQaQjIiWy6I93zXS7S7pFhq8hTMDrqtU3MawliQkMrrbZbfKPduLdh/IKOrzzPKPI8sLhS1DGcNTMHcdVdLTkvxCIvKuVvUWP3K+V825tzbL8py6nbU1lUJMSNSz4dQr09QmMIi2ld+ERlj0Ny1+jLWZDRroa/mE6Yq5n6wqCyZIraTBtYPjCQxlaJCP8PEuouWlcZPK0Z2/A3yb7QeS/Zl/2ONHmT00sXMqTEtVkhiROK0YykztjHpGWLnR+1gaivqw5apKnmekUYmP6ny+prmmJe6Pu0xiXEvf+7jdHpGQlg/K/ZfyXk2W1lVUFVZ1WU62Cw80zAXCRbitGIjEYjGJYP5V9u5cr17MszJj0ZZWCv31WXpWykyt1viEvpSxZCJWlcJbduPmn2tbKFNhWxUPfT+0rM6jUyr2ZZ5xo+HHV1s1raKiFnGIlJeq7UEi9wltlb6sWHkrOuYKd50mf5WHL+coPhwJFdwCpSS5F4i2qL3EBSGJW/LgvlP9IKnzLL1i2opkVQyGXxAsESIpRKUYxEpXdXlx3MHOGW8wcWVFHWCh1QsSlqCsoxIh/mlH8scIdZ22VQYbllLGqZJ7TUpFS6qlp6ManiUa1VT+zrYAjazgQiQ7hiUSHF6oOYBXxIzLisrR4af2lLqu2l+XbjzbkvPOTty92WZpTm2nW6SX0lVLUEZaZFEvVcP+6yZX7QaHJsvTCqJrkyiBMHUZ5e0pF/p8q4l/E5q0aJPUic2Y8V6QaUbb+7Ccyr/haGzVO3dLGP03t7ypqH8TqA0qfiIzExkRbSKPSIlbIvzYbH28ZRliipqvWeRcR4FxNgjuG4rvUI/MONNWyXExZ02LZE3zhmZVWW1FPwbwp2NWwgZGUbSH6bpen1Yzf9GnmR3L3t65h5RR4+S8xZFw5iWIDwXo1lIxFFUF3FrAylK4vs0fNhn2je1zl+ry6sPK2AsqqnYknpWItkI3R9IyGOPJvNn6SZ8g+07lDnSm4gweVswXUVHFg6xNoHrJFQsYkO1TOBCPUS1l04LSI627yUarGaMfc+t0/d/hx+z7ON37seOv/iR8qDmPs75K5oBE2ZBn4LqzPj93R1qypGe7/wCqyl//AG427mP2zZdRZcmvoq1dQl2idPpcJcGLZ92zdtISEvSQljw/+lX7QcszlWfZbSZ5WDl+ZUZfsNZVF8ELBIWLEhYy0idIhFctvSI40JviGxMynSN0snsebc+ysZJLh7zXbrCRRES9JeUY23fThXKqkhSrKPBpJYQiVxSiX5RlL5sSWaUtRWPZVVUyTFYsYRSIem71FHb24ZEPhaqsJok2KycQoIiKJF0iXVIertwXqZRibcKS1KoaqlWICgytjdaIyt6vNKXV8uB6igmxjPiGKIbd1pFIRH8REXzFh5eaQFOoLRHxBJsS7pFb1DdH5Y9OAXc0UtKaxaxirmRaJbtsh7sJVWhugUssBHwDBdVEqo12aa/DaPbIREu6V31ebCSEQ0yGRCyI6QlIWXFbHzYrLud6MtQT1dbW0RWDBGRRIbR9Ixj+LELmHtGnKIyGMhMrpS2kIxjb/N04d6Dt3EzeqlyzKvL4VxBVaTlkTN0boiW4d13b6sKy3MqfNKGsEXIFwiLEktcREWRIhL0s1F29vpxlLOfqj4qnp6Vj64o6lPTCsnFKJDtEe7pxbMh9lftMr+Wxzk8jPIcjytgp/W2dkVPTDquXoiUrhHUultiztwU1Ki8pFxfM9oHqzmZdrjcBJWUZdJf5hCRWj/DGRfNdiucw+0Wmy9Pw6TI8wZJWgzdIiGIiIjLbbEixrS/0UeWKOizT/iv258tU+aVWVNqcno8heVSuqIQitjmqFkVk4hkKxIuN0duCsp9nCPZ1l7H5Tl+WJqa40qDmHKs2HhXcOK+C3r4J4V4iK6gmpKLBiQjaI3YL1aq1gW0W2dim036N3Oeeop67nfMlezfLqoNRVHWo+KzloyjH4MYsWIiJFJxL3brsatyr7B+QeWuHEMt5NbzJmfvQRFzvWcBcgnx4e6oSWmlYr4SLw9ZhfhxdOWORsqqsyq+YuROV+faaozBglW55zJTEVLUFU1EXuGq1CGWoRF4cttwyuxWvbP7HC5S5wZX8z82OyDlpVAVR/wAQ5bRVmYKSTGEkqcmCvTSwtERWWpK6QjIsS+s9tuMdFCha61335FAzeuDIqClrKHP+XsiXXE19DQ8j0IiusNRMHgLKiKxiu4okN2ndHFaz6jqs0zGhytVPnlHVMYvTpK+VV8VUSK5YsiwSISEtO4Sjb0ytlWrlnn/2z5ll9Ly1mWU5RWOKooGVqSEtMhWx7GU8iMZENq2EUhMtS4hxKZxyuVG3mLL6jNHVLKXRHUGh+By5JJZIY6cmJEVxiWoREQ4OLYVsRqrnGRmOW0/JdTmK2KzbjnmXrSRU9HQ0I07rZFFzHREZMEbRH6cNszLmAMryXm5NG95ZpWOp8tpq2n+MoqwlkvWWKWFElkRCu2MSlHuxpftGzbIMs9oYcycwIo6mizQh/W1NlxCWZ5dmGnEnCsiGSnCMokUpSlpiWKbkvtrfyvUZdW8vUQDzFlVG7L6DOs4o409IJxIdGnla0YykW2HVdiiGl+uwt2VS51NbVct87VXL1NnI5lW0lHVUb+XgWLqSsS0RZVU5VUhWwtPTivpiQ7rcP8ad+WctUdc7jnAcsUtMSW0Lq0tY6b3riVKSxLUjxkPiFw3EW23GG5WdPl3HI67MfjHZLSuE6ggMlszSLJEKyZ3SK4oiPTi28t1Q1/L+fVHwNS3K/iiEsv8ADqFJ26YiTCGO24ZStKPSWBenbZlPEuiYCE5C7JstqMjzes4ZRLUKhr8qzBzGszYbtMmMYIlrLdplpjEiQPUJDiyUx5NyvT02auPLMq5qVT6eaaqWJItMRGJCMh1BG3TEZERD024prvaWNAuop8nYrNU1SV0+tWJ8IlsZ92uX3Y60iKIiREI90iuHK/s65v8AaBk1QxghSZJxzPjysWeZxGjocuZLUqOLhK4RErY7iKIy6sE+7RG57DqvWCt8xZXlLSy3NqKoGpKuSNdqiJMiIkLCYwbf4chiXpLB3MWZUuUezuuy9qaOs/XmcDmDh+MFnwdGIsJCYkO0iiRMkMSGMd2DMszzK/ZqrKs15bz3LvaDzpSsr6Uqeqy6WVZbQGZLXWClwixlSURZdqCIsjHtqItrMrrmDlorGs8RlYv4cSFg2y1FlIbu0pY9VZnoDFm4Ll+jVOW4VsfSpSLmEgpS3Dp9txRL5cSFLE2SMmPcSyJ0HCMh29XV1W9MsFMqKhuV5eyIUZCsmTFYrEbStjttTbHuxFma6ciu4q0xKNSpdqyjIZW7vUPVLDt/aDpjGDPc4ayozhYtWt4jERIGdVsrpbiLp8pYmuXSZ8cIsWF1o6bNoiN0R80tPu3dWK6vh/28wiFYLdGO6OoO20u3q9WLVToqCiRESlrWLBIU6mmRRjb5riliuZxQgTzLTT5o0qNLWvCnWz3kHFnAy+333Dw95fZwH93ux2IqizLi1fF3w51erxlLjw48R4f93D3f4Y7EmBf6xMc06Y87c2ExcB/XWZCyN2ov4x0hiNtxW/ixS16nxQ0/3TNSJXCNpF/UP0li0c0Xe0TmxK5NYzOMw8MR3RqmFH0iIkXy+WWOyv2aZkZLqKqoRllKLhKJftBMkIxkO0h3bixbdYtbtlJNXWzouJKZDplSunSrUwiJhNWPUIjLy2iIjiF9p9YPCgDiv3DVcVkGlTrInEUbo/KPbuHtHF+ocmy/KaeNP8Y9emMQeQjqFdEY+btxLU+nSlp0vgRjEkRXqDLu7Zd3TjEa/nksGpNWS4sea6Pk3mLMV8R/Udcf8aRJJY7e0urTKODE+yrmxCxFORkFQRDp+IsSWN0ZXdu7043quzIjXex7Zfdi2RSHu+YsQtXUFWiwRZNYkN8d3d6e3q/COK/rXn2I20CR7mM0Ps75iJ1KSMqbLUtJdQm0bo7S6Yy6bfVjTstoMwpcjHWoSQxZMFaRKPpEfzF5Y4kHVDBpiitkupQlIi3dXSNsRwmoqFqoyJBCoSuFhFbEeqO4pWj8uOfUPZspRVp0q7ELm1BmBrcSqdrSJMliBDttut8w7fKQ4i6HI6z9YMY+lYhK/wCEJCUtsi3dRfzYlnHQqLWAi1CEbgZaVshlG21cekfw4kNVdVSrEynJgjDU2sjav+b+ywXqzC9AZRZbqR9RQF8VUU5wAhLTZEWDGXT+KPVtwPnFG46eWmPiLiJLHTuiUilLzYlqh9OArgQVYyEryG3bpx7rrv8AVgF1fTtSuTlCIiMhBcbSLpl5ol/ux4r/AGPJVSJpc5zzkrOqfMskFp1yxIiEqe2MYx8sR2/L6cXPNv0iOb6vOKCqo+X8/elQ6PCmry4CoJCJSiNspen9/TiCqNGlpxcioWchZGBCkojh5jVvbT6QtaxYkLlVJCQuZ1f09RYJsLG5QJwZY4yQ9d7UObq/OKiqKnpMlYQpW5D/ABviCGUSKJeaPpjin5lmXMFf8QUqM5eGwlLkRLutiRd3SWJCsIhzBzlJYa/iCkarpF1DLdtiI+ksD/8AML1BvEosWQ7ZCJFK3bbL8WHwqL2Uhb1J6bkeA5o5rCq83exi1lqEi3w5CRXfVH0yuxJLzSoUyoJXMGdqJy5MLW1BK66Q+a23y+nB1PS6qyFDNK0SvK0SEbRlHtL0246ly5hxdTMc1YkJDKMd3V/f5cLbA8VHUk0c7855esiVzNT1JMYMiqaMSu6iH5SL1R6sftZzrzxWEKwzyjU4pS0qUrdpWiXlHp9O0cRekSnRixYiuIkJCJEJbVkX/mdVxWj23OUL6dpanAdUvvCFRWlcMiEt24v5cKxr/iOjP7hic85mOq1G81ZwEhWQ/DCtZD0ru/F/twdS/q/NhqBqs4zyu2yGpzIllISiJRGI9TCEi7hGN2FZXmg5bFZDpEQkwh6XdMfyldi0ZfT5fmi/Hp7RkJBESEhiMi83bLzdOFvK1/EpSuWK6XJ+WmLHDUV6NTUkI5puGQj3bZYDqOTadiHDVfFvEllojuVIYykPUJDKI7erqxbGcm5TX6mhSqRUMGRM7bbbuohHAdV7N0ixa6DMn0xEyQzYUS8OS5ENpW/6cCt6L3Cen8F99lP6QKPZ1yXR8mc8ZRmWZZRlosTRZzltzaZBXaTkyl4ZMiLBtiIjEo4yj9IJ/K3PXMAZxlnNdPUuqEglJOWJCI8D9/Av3SEuG3j1W/4cPswmq5PrqVfi1BVK7RjqCUSGUSIvLd+L1YrPMHL9Oqn0QJbVrGIwZ92MY3fMvqu/Nh9VdUv6kEzzYiYT2NOp+eV5lQpzLU4AThInQWQp1OohK20dxdNvqxU8w58W2oYmncwagbRkURtlul5fzYzmlq0op6il4ajkl4giZSErpEQj6hIrsGVGm+odAYDIXCIsEREZeJb2lEpYOKFRtwPqphdlJL/iqoa5dQpg7hitYjt7YjtGW7b+LEWefNbOoZwcZEki46wyiMSEZF03DL09PVhkm6AjKTUyIiGO10biGPVGN3lHtwnjU5fTcajVcOpxEpEI6hfd3beqMR8xDdivBYXIke5mbkadyz7DeaOYxy2sr6igyPLc203MqTIWDSi5xLX8UI/d+IMrilEl92Nayv8ART5OyOhrMv453x9ofOzkuqKfLaQf2SKmCwhY5ZFHUHU8o9W3GI8ocqZhnhFleQZlPOs2imjoiEhps0qBGQ05FIYsIRLTkNxW47lf24Zxya7L8yp10vMOTUwVNUOU5spdZSEt4iLxL/FZxXb2lLujjNvS11xWS6pq18oPXOQ8y5byIxLOVfZhkeWJpaf4eqbXsYx5M09QS2rGMbYy3N7YiV2yHlX2pe0Sly3mbnRoUmU5eQPzGj5oN2SZdUU7ffraxLKLB2DEhLgQr4CVpXUz2r/pJf8ACbaLkvk/Icr5bRS5bRvrOJUI1FY8mpGopViRWjwFbLiuKTLcYXzRzwrnDMaau5lz+t54zUA4sRxrag69nvMh4RWsRJax1BlERtiPbLGGiPE7WMaDPmuydD0i1vs3yfKuY+Yc6zrJ+YW5aVFk1RkHsmy8KOgKtbrCKk1DWeMwVrI2EJSWtMrRtxmld7YKkM1QjlXkPl/kbKzqEVzqoeHHNK4KrTtZwc4ICQx/wWPqxW8p5U9ofMuQC2g5bqMoyJlWNZwfzbXDSqEhWxK2aP3mqWoQiXUJF3FiPzblLkalVUs5o9oOd84Z0A8Rp6Dk9XGip0iPEeEnOZ1S4cRuKXltHFeCQKSGjyYD5959/WVXllFzVn9dm7zIqfhRV9eVQK1jIbUiyIx1O0bZbYyxpVR+kjmObex5XsXz/lukzSjq2UuV0dXTsZUjwUREdLTspRHU4PFi1CJCRfw9u7GW/wDDXLldktXQqyDK8soDTGoJK+NS6otud8Q6R8TJlw3DGNuK+efV3L1Fm3KmaZg5eYZkCeGSc4cKjiJDxUzg7S4riMmkQrXqEQ2iX75COGJCN4ex467TyNd549qZckZwHLh5KfIauOX0maSzbTY6tU9wsWZLWwtRn30RZcJcRkNuKB7bc5oaUqd2UuqXVlctdUtx1wklYjVMJBO8QhHUky1e3THFdfk9Fm6c85a5kyCqzvn6vDUouaM4zBqafKqe0idEbSK0lxKXy3YNzP2c5TzlyxyPyjlXL2RezhdLT1BZhnfMOfjLO6hfBY1RsJeoxciFeislxiXEh94kWHKlazv7ipe3xgo2ZZ9mGctqBPNHcw1mdVSyF6mfFVbqgWfspLj4jCIiYmN20o40HJvY3z5zD7OeeOa/gcup8o5Hc+mr6TPGFTVWqoNWoUtfEY66xISjIZcLd1uNG5g5lzL2j87cve0p3tE5Q5U5rySl+ByHK+XOW6jMqLLkr4cdNYuWOmRDJ2nwiQiTCGXaDWUNFzUjPm5hzLzrzVzHmdQ5lHxZpZfQVDCGK31VOMmsMbvD2kIjKN2GtekdFFxXY3kQua/o+cvZQ72T1nO3tVomUXM5jUcwty+nMhyijFRVHuW4fs95fdSJfhmyX7vsw9H2B5YPtAolZZnftDrc0dVZXyU2pRrKQkUxJiRHT8UWEJazhuWte2JET/MnKnL/ACNU12ZVFLlnKdHVLFxUef1nxWsIiNxC6RFLdpiPVaNtufVnto5PyFdSnLeGecyG+Kxc010NOK/4IiRXEIlt8O0e7HsOz9oOda182LzTc6r5ZyrLKTKORsg5W5t5BqRq6zNsxlW1vMGaijit3DVIiXpEJEyJfYstMQH7Y4jef+b89zhtFmvN3MfBmY1pVVQ3LHU8aY658pVC6eUpCkhWMh80hxjuae2rPq1TUZedNy0svcsQy4dSo4CW3jrF9u7tGXViv8viysz8auoqCbVisTYxhajCErSky4t3d0+rDvRbyYVF9fikFwqOZqj9n/U1OVIRLFOrVitjRtiIiI2/d9Rf7pjI6D4hNQkZaayIie0pEUitIercRemUeqWIejp0/sZEy0VycKoiVv3kemX9WLNlZFSi4SjqMqNTw4kUojcPpGQj6sA7RHiV18vIOqFJy6op6UKeopkppZarXRtKX4ZF9RWjtLEHXVlOrKXMiZfeMIpahMGQy+q7/biYERqqyoZwcwC3MBjB3CNsZborHEPzJULVlpadRPWXqSApFtisvp6vlx7Ue3eJn+Xoc/MKiQ8G6jPDaBCOoMRkWp5h6hutLFyoaWBackxJcXVNNIhjaRR7iiQiREWKTkNTT0vBLAl8ORCQq6WbiH+bb24uiWpaxdRqaAivcXqiO4t0vzYrtndcTOojeSx0WTLzcuJNqFjwFa4ceB6Q8R90fcP/AF4DGPv8uOwjKMuoH0chpncOPEy4lrCv9/v7f8P/AJ/48Pdw/wAMdjPyk1oSNi0ZrQUeVc6c0CJCpjs2zLg6pYN0fimEUfLtH04KSQisSDSUTCuHTk1lsi3dVwjd5sRvNjxpvaFzMKqjSL9bVzGC6Qj/AM0y24fmwzQyqE07ikAyXFZOEpSuHzRuEvl+XHapMnmRmn8VJrVlT6j2cFfeLcSoyEbhKI9VuOFvjfdpEu1aytIhul6RHp6h82Gajwi1vBUsi2ARCMY29PcJendgGnrIH8OaZuX94N0nRLcPlIuny/TKqbRsVt5BkEkSyWyKyG7StESl/SPq7cR9Qj4Ba5LnQkUvA3LttHut/lx06eoWK0CpqSItMJDb0kO3qtu/pxy6oSpSIVq8NZfEeJtlIpfy9RW4btiA3IeWpLkjUIICpYiMoxH/AMMSuuH6tuA1opwqEidOBLWRagCuUt0vSUh6pbvLgejrSGsZFekxjPEXuV/4lojbGUcBrzRdQmqS9ZKJbNElCMmkW0um0emXcXTglWZ8QB6DKKl06ciLUTIbrWERfdj82n8v04VWK0GLdpirRWyRD3EyLC7uqMZSLDK6lbSWkR4FqDJgiUY7rdsrRlhmoqpitatEx+H1F65adpfd6ZRt/F9WKlXHiJnEMYVOWtdOTCWUlykRDcX5Y/0jgisp5kRM10CwoitglJchG0R9P1eXESsiIh1addRQjEvvIiREPaO3uwZT16W1hSYk9YYkQlEZfN0yH0/lJUqcuIUts2OXE5Lt/wAwRjtIS3RHd5flw8mnkK1gJFrRIdpWjcsijbt/NbLqZZSpradgaYgyqEiZrsK6IlIrd223+nELWZo7IaSsqlrWQ09Oxk1kRCLJRL8X5unC+8nT06EPS0ZPoxrB1KkZE4SWOoP3hRKQ+bt6fNbjqPKPDip3FpELC8KREO6Qj23fVjQqHJKdWU5fRtYIkmlWtj47SjcyXllGUenp3YUOQpFbkrYnR3ELCIhldH5Yl+LyywX1Ee4PoGf0dOXwrmcFjpr/AIai29wj09tv9WLNl+VrNbNXwBIWMIhX5h27Y229MfLiao8jpwcyoXpg4rVgMhj2j2kQyLp6bsGU+ULFbvhUo+78MyukuUly827d2+XCmuWQoqIGo5bhUDOnIagmCWqIxj5fKI7cC1HJBPp1uRYtjtQYWxltGPTEZYuSctSgZWguRCSlkQ7ij+KPy9Xbh4lDTrqIR04kRGMliwZSLzDLE3r4hTUsmcjyvXJqnLDhxMZRFZDJgjK0e0hulLt7sC0tZmWTO02iKliNo/diUSjaPUUvy41gaJdPUVBGKgImajHS2laO7uiIxwzUZXRvWJPSsCiuRKGMhHq+UdvzbeovqOvIH0v4lRynmOaU1DRY0VkRF8SyUriG7p3EXpxYKXNKeqSX8Lq6RIht+oZFGX5sRLOQcviK0EsCH+HqbiEeovKMvy+bDyeUmUVYktRbFs7dO3daMukbZYNvSc9XJfIIqjpzpYmK2rJbBJQrGI3XdV1xRxWeYOXKioY4vuiYLNaF1xDIvUMflli4Ly6ooqenWEdNMtFbCIhkTOmW24SKPp7RwQKFqF0WDKVpF2yl+a63HkWen4ns1+pxY8/59kNdRZsTqenJBSFgqZdp7Rj0ytt9UfViM4p5hqKNaV1B/DjVC0VL4++7gMRLuK3cMvlLHoHOsmpyXuXHR0xMxuIeobdo+qP4o4ptdkNOCyYAj4clz0/Cj1bbSkX+7GnXqFleRn26PrxMTOiqBp9Z6zt/iPuHdbH0lu9OB18fBJaYFp3aZD4ZCI7ZdJSljVqrJBkTDTwPplKQ7Rl03bh8uIPNMmp2ikXsAWM8FncVu6Pyli5bYaDMfT4yXHlTgFNy38cWcqytiXKQWgWjW0vvqBYmupykJExLhH7vpLuGOIn2h8p8x6qc4zhI50XNGWP5p/WWWnrLqKcmEVZUEMZL8QStIRjd2jgBNRRoytbH063rWLBGtYz/AJft6Zbfl8uLNl/Lqqv2YcyUSasqzM8voSzulq1O0zp6RTSRmWXlLctiaqlqRG7b5ixJMNvkP32Ut3PNZVMVkZHXHmjl5XQsFzB1JLCjSuXlGIivcPmHbi7ZDzNXUlVleV8kZbyvy4VQNYka2mJKWkVEsiqGOJlq/Dj80ojuxn9ZUOqstp9VKmup6OlSIkvcSaeK/DiVtsit6R3SwdkdLUN5mzSh5Xo351mAi6l1KZOp4LtRbpFGIy1iIrrd24cZTQu/I2q148Sy5wrlrNGoZzr7Rsz5/r1s8TJ+UKVdQuOmLJfFOIUyERZHTWUS7RK6lVR0tUxIqYVTLWFZZhUfEMSvUYKNQhEZRXES2iRDbHGlZj7AKnlfJ6V/PnOvK/KNC+j+Koqaid+ssxZqRESFdo6ciEpXCW3FO52pORi51cXJ3DNuHLTCFi150EHC7/74ES/iCRCJXR6u0ZdEQy8TyY67sMUaJLp1mJSZT6k5Xaf8MRISutLp+XEg/KaXNVVKsxp0vpj4w4i6nEbSERtLt7umWIH/AI+5Vymqk136wdRrIV02X0pOKXbqEMdwiMu36cZLWcw59zNTjUZ3WFUskMUBFaxkUSEVjbtt2/hEcFXpWmcp6CH1Cpx7mtjxpuWUVPCi50y6koIR/Ved1JZgkR0yIRWSy1lyK4vKPVGOK/Se1XIuXMw4MqaDLsyASGbMl4OQTeEYkOm4ZbtpEW31YzRihQNGnTWgiImaw/w5SkUo7REfp24czilkQ1FMKqZwyLV3Rt6S8v07o4uXTo3mRtqG+Jes0/SCKsISy7k1KnFERqcyzQmWkXiEwREbi7pWxLdiv8ye2nnXPaMqUs5HKKHxF/CZIPw4lIrhJw+J22kV1vdHFFHiv4fTJZEUpCO63b+G4v6Y4ISI6ktPi2nISjIf7lK4ru4u7Fa6epfYla537yBitWsLCXwGqY6LmGOo0rpFIi6pdRf04/Qp+Bqd7j4cGMUcmlxIY8ZSYTOraI+UvLg3SpyYlOoStQYw/irHaO627dIe3DKaPSR8SP7iEpEReWQ3dpF+UZYdCxHYmnqDJJpVJF9qlGU+JlxKa/fEY+a3b1eaMsWnkkFvqHM1Loitcx6Y2xIfKX5d2IWnymEmEQ6gxiJDKN0hIh9UflHF45DohVlbKhrCqRqHLWyNv1F1FId3ThdvYdQvIsCaf4WqERWBEKyXpMGQkQxiUStHaVu3BzNw6GkYrYLFiRSIbSIRju6Yy6R7rcJTp0rlrJIqdFyygMpRIZRHq9PlwoFDUZxTrqCUqMmETWbV6e0fwxH07bsZrLyNrxU5hkBVlUIiwRWTol1DLpl5o9WKnzrEUEsuK2EuREIiIyGI2iRfzW9PbizJjFgoYOoVpSiMeotvaP8ApxUeelRJKSZxuiQn1SHaMY9tpYfUvXIRc0RWV+npWDozENsmEQ7hkMhLukMfpxdKWocNYtgDNlsjBcdt1pFtKMRt+mJYqtH8P8Uko2yERACiIjbGXp3fTuxcMm06Coo2AIoEbbYyIRu3F0y/07o4fbJNQTVCtjNXgPEG8RL3FxLgI+7j/wBN32//ADx2BvhUqpgW5X2rMh4CKvfwHh7uBfzY7EO5pE7zcGlz5zRqyfqZ5mBVBDEoyqmbfmtxF5bmQxEtb4YSjfG3zW7vLbbdiyczIXVc0c0J0w1CzzMNpbZVTIiVvmEru7qxQ1tGlrliTCIhj90P3gxujcI7bu3u6cVPC2POJy5LWpdsvr6eoYK5SKJdNxfMJbR/L07sJ5gyasqk09dTjLMqOJCJ2iURtH0iO0RjuLFBdXjlOZCtBLJZOEltaUZRItOQ9pWkRdO6WNCyvMafMct1BHXFi2MEWF0laUvKUR+rCHr9PkNSz1OMlVqn/rTLRrqIk/GalwsHaQkO0e60rhtK0emWE5fnjCLRMTQ4WLESaUZFKUe3b+LDfMiiyOsXWUqxMWCJMU8dMbhGRCW7cMZDG23uwDmXwOaj8QiICQjLSEt0ZEXq7fThiwtgqWZS1MrBrSIlMfoksdxCOnujLzbijLtxBuf/AMnqrIxpyLRrFDdGMhl2yIf7uxX6fNCy7UYRAinGSxMRlEo/i7cFU+bLrd5JMYykd3iRG3/Vj3CEkH1d+5KDVMOoITJRj4ZakhuEriIh7iIuopXfLh5dKVaTtdZnpluIikRfxBuutuxCrqmRYmQlTuHxKZokQ2+Xyj+LHLr9JJVArQ+nj4ZGOoxO6Pyx7v8ALx7KtIMWYk8vUqiGoJOkK2RIorWxY7SIhH02+rpx1prYJaiojcURtkW3b24j0gLRERHi/wCIiMxHcO3d+btw4uqcQs+HHVqiTrQiQ2y7ZW7vpGOB2+IWRNU5M8F1ynDaJFt3SEf/ABIjH5pYbqpV9QvLVML9uYmhGRDEiIpFt22yt+a7AKcylWJJpDaQjamUh7oluLBXKIUtRz5Ii1V5XQsdMRL755CshIukoyIfp6sJZdoyGxPU0KsaJsZXIFrWMiVixIiGVu3pl+HHMpSHUYQkRLWQyYNwiJf38uGap4mVrIlcRaAkJD3SulbgVdfEhqCiOpKOhdHduH6fmxkxDFQcsLahN5+GUS1I6g2yK624tvzYcWpYMFmmWiREUhKIjaP4do4jyrxQwhIUCTNoK3EQ+Ui3Rl9N3mepyEElcupJI3Dpx9I+rulgcT2SWWp1OQ6vhEJDISWIkJRtt7R/MWEtaRU5QHVlKWrcI7hju2+XANRVCBMWYiZDGXhybKXb6rt23d2kzT1iwj7xImXEOpcW6Jem6VuC9MAllgQukBaniSXMRuLaMvzerA7DZSiwRJgJIhIRjG666Xyl9N23DPx65FMgUJMj4gxEh6oj3dI9PbgdhDFhDqahSGKhulK4ru3aMvL24P0wxJZkvgtZXaKxImDK3d+Ui/Dhv9cuePhEAiXgsZIRiXml1S/scR9RVEOoshWohElxAitjEY9Moj1YFGghmBC0SaIyETYu3qHqutHpLuxQqLHkJZieZnPjaY07TksriiO0okI23doj/pwUNUwrtRgkIiMY3DLdaO2I7ZR8uIFyhGIiwala5SK5cZCV0rSj/E+mV2GXZlS0oikmcSIrRG4Zben1SIun5Sjj30cvELPYtFVVL8SLPEYuRCIiXbaPlER2+bETmlOlUprdoxuX8oxt3DEe3q3YrtZzAKaeoFqRtWRa67itLbH+XDZc2jTkyS0xWN1shkN0S3Xbf5erDFoZewr1lGc4y8lJFlMRfs5DIijb2iMZd0sVltEsvhxCILLTuEbR3acpfMOLBWZ8utkSHCoSZEQMSktchLyy/wBNuI0msUUTIdosiEikV22O4o9t12LK1ZfIhtxYq9DmScp011+XsrqUajxkVJFpEMrhKO3b6t3ThWb8xIqKDV4kwcw/Vh5TUcQPivgaxSQz+zgMpCIjEv8Aw9uJCopdK0xpjIYktQLtFkurp2/ixXaoFxZoiGmRSEo+mMuohjKXbG7dhkeRDORumYhUNZVUtY5lWyK6eofUlEi8ERKRDbtIRtLyj1YkH+2vOOZs3ouWz5qXljqtw0Y0OTs0107BXEmMYvtWsbh27Y9WPOOaZlVV41C21muNOsRKREI9MZD3Sjd9XTiW5HRT0vOXK7IrFLnDFIj1XDHtjtu7cJbSq0ZsUrq3loXY2rK8jrv1bWOBeW5UMkkTJfEOXK0bukRtlIijK3dg7lHlRJZgl1UXx2aJqE1i/i2C5yxJ1rBGO0SLcPUXViNp25hwzGh8U/1b8KyjZTiMhY77yUe6Qx9MumOHsnpl/wDE+W5sHHgTKoWJHgpcZLERYV3VdEo27fLjPjeIlTVnrBhlflaaTP8ANst4PLgVDmFZTkwREdjmCLIiXhxl+It2CdAWyknQZFcWs+Yfwxl5tu7ElzVR/Gc4cxFsqCzCoImdxEREXql0iXbbiJZWLp6WsJsRZHUK0YsKJfLHp/D5sbdfJVyPn28yPqnlX5ksjFklkIsBpWsGVw/lL6e26QqFfs/w9R4rqgYiA7SEY9LO63dtj1YgRzJLWazWKUQyG3tIvL0jizVEqfLViJcYisiYX+XGUdtsRiV267DZ/iAvLeSrlqAtwxW2j6mKkIl/e0u7CahQyIjITERKJHJYiMu78PdcXyuVJMVvcKmFtkuUR6hKPSMZDgNIJGJEKksFgsMVkO4biEfNG6WHKuQhmDILRqCVPARHTHXWRachEpeqURx+mjhw4Vevwt4rlxKN20rhIuqMurbgZLSBjB1BIhHThrFG7pLbKURL82Hhp13CFOEWRKBDK3pLpuLd0/TjzHEHIK+HGkW5e8RtmC47t309vdLqxonKrSpcrpbiAmabBGN1o7Zdu0vUN2M1JpPoRisDInDppQRCKRIhiQxuK75rbunGoJaNLlo0+sWiUbgZt7rfm3emO3Etpdp/IMpQhqeIClrkRCQ+UdMe7/bggWr+FcwvCYsRujbESG75pFK7p8uI2naOsuQi0mSlEbvSI7pSj+LBjtOlY5ICD1+G4oEQ6Nt23ptj6tvdiZjQ3ZoGRqCkQvWWmIkWgxIx7hul1biGO27y4qftAMVZlFvUI7uotpDKP0/hjbiyDXs1iL7A1BWWtLaPl7fw4ofMjXNzRaTZ4ZFaJD1FttLpj3bfVimlCS+eIqjAqh1rmv07iIhJhRLd/fl6cXTKaXwhWbmoWJWsEfEWUbox227eq75sU0hEtEQEC1Fjp2lIo2j5pdUfNi4ZS0daQCIikYkQjIVr6ZD/AHbutx1q7g6cN4UPGnAV8azjShw2AxEuMf8AC7/H/wCeOwYjlpNXSrOoUoj95e4fjNP3D7+P+H/z9/D/ANMdiPeYNTEn+cGrDmrmIuOoArzjMCY8xFY21jI+rt+rFXzZQ/GU8ZqXUeIV33dsRjdL+yxMZ0fxnOXMyVLRL9fVw3W//fTrS/NtwGuoYWWpgIxSIsYTyGW4RtEvMIl9RbRLDreNs4h1/tKVXmDK/illTizjFK468RERKNxD6f7tw9yPzCz9YLp2sg6UWI6em0h7RtLzS8uJDMC0kl+0DdpxIRuL6e4i+bGfszYstzTWXVEIkUdA6fd6vKRW4ow9RSOX9N8jRs45tTR5gmhqnIphZ/y7SGQkXVLyiMSu7urEC6lHK6garLi1adw2qJYxG7wy/CRF6hwD7RhXmWS5fXC4m1gskx42iXh9PmErZYgeTeaCpxTStZoU7LdMhtHuiPllH5vVhaJsnE57eezFwSpeaD8dSuE1lbqv8OJFcMv7+rEDWUGhVDFk1r8MWENzBHaW2MZbv7LExUU8CLMEJGQ3Ej7wViW6RSujH8XmwU6q/XcmNSpYu8NytO1Zeny7vm9OOXuFPJSq1WYl8HUCZGqMVs0x+8KV0fLKI/6SwKyqqBrLHErTGWgA/UIiPVLb5e7B1ZQM+KYso2xsWMpFEh0/L0/NiLEh0WJ3sISG0dwkMrpd27D+nYkYsSaz4wFycymqEkMkiMh1I3EIkNtu3+bBDq1jWabfCKIySfSRCP4YlLy2yu3VNNVUUdQuoQInSyGO3pHq/m9WJrLa9Oc0DEtSr4gSHx5SFZdRD3SK35cKlfkMV/iGVGaLGnF1O5YFpldbaUpDd6eruxcfZLTHxyCrzBhjxdmtRMC4ERFpLHTX7+nuuu/LjKeY6arouKaxiONbTLbx4mi7jL38BEuJEPSREI2kPaMSuxu+T5ZT5Jy/Q0PCsp0/C/sJUyxKQxSLGMGVpLkRLlKUh8okUWq4pivuVafdrSWKoIWFElAwo6YrISluuu812ByfEogkX2lYG7p+USIpDHq6cD1FaMiImaDtw2y09w/hHAtRUOkKxEkOWXhp0fqt9N3zYzFX+RpSFDUSYMpjpyIl0zIyGQ3RHuIvp+bCnNKlYtOmAXRWAiPhkK7tvliP04jxqo047SEWWj023CRdRdJXYhcyznV00jEGREVj3WyuH+r8MsPrrzFu2JJJz74ohEWKNMRIgaW24ZD8t31YlG1q/dHU4NWTCEdQvu+q4rbYyKXd6ixT6WvqKejFmsLR8O8liVo/ikW3/bg5OaMGnWPxUCEmSJglaPy+qOKZqUQr/wAi1JrV05CwWaS1iI+IO0hHbEerdtxFszAhp2L1CVLTtG0hHdu6t27ETmlbqjUeDcTCkKB22jLb23Db5vVjklWGzUApiwdhSt+oe0SK4erqx4qYsFL5cVJKjqJZbSk/36IiTGXSEi6pdvbggqUgqCIvClISaJXDHtG7pt823Ccp41D/AIUSEVacZDpyLb2+UcJqKpYlLwum0lx3WjLq2yux55cQvHkOVFUk1sEWRGIrKbox7vzf3LFbqs5JSZCw6Tpmq4unt6YiP9xwLXVnxtPTrfF4kwWeKXVEo+XETqjWkMYyWMVnG0hK4fxSxRXVKkb25DzKoqgWarF6xDqQO7RISKQlLy9Xm6iwKsSI0kURcy4XlaJFG0huutlb5h9OHKqoSK6gSSBFISkSxKQ9RfV+X6o2urYsiRFaJR8w9X0xIfmxWSMDuqB+HEVWJ3EW63pkPVdH1CI92FOzIajiJKEYrSK1kxhOIhEbi8TcRFG0um3AJNEFksigREQkGnHpu6vy/mHCV6gpYwBKJL1CtjGIxIi8wjHBcSbJiaTVLAhES8OQlIrZR83qL1R8ssNvtcwok0oyXpJiUZXRLb07fKWAy1IkwmBIRjpRiI2xlGO7T6bf5cN/FOqGLFo8FDtgUYyEYjd9UsBKnZDNQKxocyqhqFtYx2iyZDIbhl+UfptxKZKJDzZyiIO4eGQs8K1stSPT1EPb2+bCSRUHy+wuOpEnU8qkh2ylEiu6okV0enB1G/8A7c5ZWK/2daxYXpJlvmu6cet4SGscjUtVdfmWXk8gMSJlPLaSYpIdMo9sh+bDlObG5pktRTpQCRcxhSXctmnbH5ZfhxG5hVVVFWU4gNrKrUcyNxeCUhH5olHqu7cSi6r4DMYtdqLp2OqKqDBHwxp5EUY+nutLGO8bcTdXsZvzAOrzJnggKZMrGFExkQlbb5iGO7AJUVPW07CO1ZFLSiN0pRGPquHBfOa67lvnvPaSqpKimrFO1HKrePixYtbhIpEX3i2W93cO3EUWeFJwhVGDJFrM6remO0bY3Y1a1bGDGaVyIPNOV3U9YTll8SkV9Aiwi7Y23dw4mKxq1ZWsQYDYrjpEIlKRWjd/ccSFHm6wrCW2SWCUWKkTCGQ93piN3b5sJZlC83StlOQoYTIwJhCQyKMhEe267u9ODzx8gMP4lFrhWiqIgYtUrSMV/eF5pfT/AE4HFRNERAZyG3QWN10bv76fLiwV2TVlHR0rGyRuH76Xlj2iQ7rZebELUN09hS07RAVlEZCI6f8AN+LFKtl2ImrYUw5rZLT0WeJOI+HER2j07hGO7twqlFessS8URWRSOnEd3TGURj/pwm6jqBI2ScLIpIiESu2yLaJFu8tuFLFaliwZnuERKRE7tkPm6tssFyFeJLZWGlVU61FKJSFopEY+Xzd3qxpRFpDUaRAW37xIlIRHaJbcZrym11RnwzqCOo0RIWh94RSjL++3GqUvI3NHNGQszDl/l/M85y1MiKppKVcRKJakZRu2j1DujLGffMK0ZGtpVnHJQEah2sLDGbNOREUVjIrpS+m3qu24cYOgQkLDeJDa1ojtjaReYrbe24rcA5e34qoSklzqGDIQESEi2yiI/wCrCaWttZrpFdRTkxdRqiS2riXiCQl2/V6ulUYyV/EcKq4AmoJUW6aZfcxIpMuEvq6vyxxRc1MarNCZLjUrYzrEiaIyu3fV3RG2OLlVCwluEahIEwdMRH+HaVpfTKPpHpxntdJrllSiQxKIiYkRdUfw/mxZWQagnMvvckWMnES+I8wkNw2+obe7b1YtlOK/iNQtJuovTJoLiIx7SES/D1W4qOU1BESR4M0iJixFQ+IRFEbZR+UpR3Fi5UZEoVlwYLxEpbZem7uIvw227seXHtEFxyXMCp8tUqRPEPfwFgu4Q93v4/YPv/w4fv8A/XHYilLqKCnUJZgxRlwkQrpeB8P/AG4/bw/+WOxHgaW7nV1Zpe0LnCQl/wDlzMNbSXtjVFIvyjd1bbsD0rRp8y0zqBQmut093ien0/mltwzmoEz2hc1Q8IizrMl+GJSj8Y4Y+r+XD1YHxum4WcVFEmCvTtIpbZFcMpdP+rDtRH+WQqOVUDNQrSGTR4eHEhJpbh2xiX839OMz5ooCFZRSJrWTBKMo27Y/VqF/TjWMtaKqcaWvj5ZCTLZFaPq/D+LFR5oy6ArEyhcQ3SkJdXzERRHHtL48Qb0yUbyFo59y7XZa1JGQritTWEWjEbRutHdLcP4sZawXKqGE0iAtSLA1LijbGPV3YunLLRp84p5VUClJhRHb/mS29w4hOfspKi5rriHgmmJhDUTIR8OW4R7o7SxUvR5M94zSG+xK8u8wMUtOrUDVr1B8M4juK0ekol1fy4snxCapI1CiDxlkMtQbhiMi+by224zcaWrbw4knSIlsYyGoUht27YltxdMloKwGaJEqhiUiOJM0yj5fll6i6cKeMRtVm/EsVKOqtlOeipcSWJEREK5Xag2yGRDt7vTiHzjlSnrxGqNgItISJpLGO24h+m382Jilo2EvWMmNksdRf3IiX8MRKPpj82B6wmGlxaxALIkyO4u0fNKN3VLtuxPkxX6a49SmBr0fF/xRUvDgshHgxLRGRdwiW2NpfL1YCdJFR8RJQ/diKNQhErYl+G75pYlM4Q5VYSdQqkWFESjqany7roxt+nELVVDoks3MMViQjpFuGQ/0/ixWvLxM2ziWflx7M5z/ACLIGm0ktrpMC0l8IRK4flkReX5cbS5o1TFsKnBYyFgiRSiNsiL8ReaRbcZF7FKCoLPc2zA2Lbxp1CkYLH3kTCIilKJSGP8AZY2Gd19RxilJFElj23EXyyxkaueRqaKOOQDXGJpIgZ4ZEI/eDLdaW20iIi/u7AtRVVSjLVZ4mp4xSG1nVdu7V/TuwRVVEWE6ItdIRkwhHp6e6P8ANgOqysq0hERE0sIdEeke0S8u704RX3L7CHrM0JTmRqC3E7dasu4rum20e3EOxotWzwxAhIYq8o+Uu2PV83TiQ/VJNKnTVLY1lRasyG7d4do927HaDqBdUuqlSEMR0WxWW6Pl3d2LlxggbJhkmiDJSjd96NvjCXd090i6hLtwljfiiWyUnSlJ7IkUu7zRGX1YHZVEMmKkayISEIyKNsfTcJdu0d0sPCodQoeEMrhEhWQy7d13y9WCj/YX5D1C11aKyl4cl6evKJFtHb1Fdt7cTmW0Dm1QsJyHrYPh+JaQ6kRIrfVGPb6sdktKKiS43EotrA07pdXyiP4t12JjgSw4iyqFol1FaRCPUPpESIpFd+LCHcpVBtPw40cnsQoSiWpt80vqt9WKvnlUltURa3iCRbY3EVxDLqut/wBWDKzOWHS04oIyXIhEGDEpbViXyytxSaivY2oLVJj1kzcRWlEbREh9X+rBUVTvkwi21fEMJrGsEW1AqtIvE2j1Ft2xkP8AZYH1VjKEbhkQxkRbhIYy7ZF8sbsdpJG0fCERlSqP+Iu7tjGV3dbgUqr4WnWsKrVJi13GUZXDGQ/L6sW47mfv8hXx6VU5L+xSxIRZJkhZt+m26XqwDWPLRX7iizTEhMC1BGVsR6olGVuFXIpXJaOrqEJEIlEd238QjLHUpL+MXHwIju3NEpbi9Mhx7EgzyB6cf2eUdIpFFbBWOoPyjuK4Zen1Er4cWiyHiykVxRKQ7R+osKox99ORGJqGWptG3uj1WxHbuwQRE8VjqE1ZLIh1LiH8MfNd3YKJ3AxGxOcYxDaToyHw5ENxeW0bbfqHDdQLNPUJi0COoRFTFako9Q7cGCKwJIrI5EQ6ZbbhtjHy/V9OFLUunoxcpZeInTWK2Dqbo/iGX97uyPYUOzDgP6hXTkKpfFazCV5VlaQldEdT8uCqdpUvMmXpFzwIqMV6Jsjplqf6fqEcEZ1RlS0OQ0qqgmjEneEIlaRD9Uo7cFUuV/Fc9RBi0EnK1sS06gdqy3LtLcRebquxOzcd5K615F6ZKqqHObIFiyUTHbG0d10Y/mxHupVvp65MUGspLWURIh8ERWOp1DdL/TGJ0ZGwhYSKd1Vpk0GDFhCMSXLd02+nqxydOoqKqbC0ZELLoiRRGXljtHb0ljO7TsanxKN7XOYX+0T2j59zIIFSrzPhSrDXjIyVRppyKI2yIkkUbdw2jtxnVYh1LqCTHqHaUSIW7rhLqlKRXdMcaYVKs1yeJSYRMJSyGJF1D6bhu7cQuaZJTtpXChYtdqCREJEMrbo+kY41K7eOMmNZRv4lFo80IGLFpCGpIogv7wdv5tvd82JCg5i+EEjBpALmCZBL+HGS4lu/3biuwQzlkmuJaEiYlIhkwSIo2jd2kNv4rtuI2qyTSG3yr1WkUYjtj6d0vy4o3ViTGystg8x09UXw9eKyt8QtEpDIR2x6SxH51y4saUqiiqB+FIRlO4ercI/T/tHEKVISnMIIhEZCAs6ZDEv5vLHE1kXxVQ6no+DP2cWSZJxXCMhujcXUUcDPDko6JazixWacCFaxZ+zCUfEAfNt2xGOFEa1I0yVrpYkRJai05DIiFY2yt7v/ABLunGgVns5pTup/cFRFYiIskRFG0RKO4pS24q9dlZZW5lOX8ONxMIZFtiReb+XBLZFnYQ9EpyYe5JoGfFMnrRWRLY3tj+WMhL6enG3f/b5z8OT0uR0udKyrLaOnp105ZbQrXUpttWLvvBXdKI+XpxlPJ4rLKaxfxXaLNIfvIslH5iiPy4sA06zqKgdQB8S7tXd1W3dtu2XpxJbGTcjQoXZeJpfsg9tfH2M5XULyjkygzWvzA2e7OKnMGLqFiMdFMhWRENsiEY4z7NuZcw5w5izTOqwUVNRmjGE74ZIiOpGI+H0yju6vLLAJEQ1Q+CJscWmRrWIxjGXlt/uO3BFLSi2qSl6ypCFzEuaSyishtKQx/h9sd27AKixviNnJp2B6gWU5VCx01Uq1kwhY4bhHy3bilEe2QjjN64FmwSAUkspFJQxkXmL1fmttxdM3aNHRyIeJlaPixHb03eW7FLYompW5DBIpSXqR8QhttL+/pxTROPeCS6N5JDJxKqKlIk8bRKUP4YxuIfTLq3XbsXLLzEq4ZDoLGK7iIbtpS8sSHujHFVyJSQWlgMGIr/yZEQ9Men6sWqlomKWTKUdDw4k8xiJD0j9RbRwNs5BUqTCctdUcOJMo1MWXGS+DR4shw2x4ceHHj9lv/XHYRTZgvL6cACmbVcOPv4xBnu4B9vH/AA//ABf+mOwguxPzmaKvaJzMJe8WfrjMJXf/AJ0wbvLHBzsyTFbGiqI3MIuoe0fN0x/qxBc3uXT+0fmo+AiRfrqutIPeN1cyO71emOGM8Ef1SVQItaQkMdQYiyJXDL/zIj/ulirUV72yKotlaywL40+aLGqp9P4gh+9NMR2lG2V0Ru3flwUKCzGn0aha1CIjEiErh6Rl80iu/mxkeR8zDlzBW2J06y1pGPbu8u6N3lxpmX810PwsahwSEdNgjbH+xtwpqmhd1H1X1t0Yp9Zy5oZsNQAmsv4cWDJY9PTu+krd2AfapQLKly1n7HqCkkkS6fqXGNvmiXdbLFozTPlvq3OIrtQiGKxERIt1vVb1erFH5k5vXnmmsFkpdOS4xLcPTIh9RD82HUqzNkTWvXCypC5bX/BuJYVQ1Kx3MkUZf1f2OLpy7Fq0jwITYX/Ly2xEe3zYz5tWR8WVZrPjrGUhHhER9xSG2X4S9OFIzZ1NUvWuoPh7uIjxE+Mol1flL8Q9Q4qsqyM6u3A2GuUmnJmq6NsYqEmD093lER+bApVYl8VJkGaZDqDtWzu+WMfVdiu5Zzb8fSkNQsjEhu3ELI7Yj5iLd6bcDuzvSqKjUJ+ptYZCMun+ocQTUyxsafrrjkGV1bqx0liAjImCQlLb3WyiPd5cU/MPcS/shFJagiQltj0luG2ReaOJCqzsYiVyh2s0OoZSLdt9X5sRrWsqOFRTJLW4vYKx48REZW7ZFtIpR+rp21VRhBnu+UmweybJCouUqUztdmlQysLUEh8q1l3SjLp3bcW6sqtW4FySUREZdMu3dcX9lh6hoBy2hTlaFxGlSulKA/xBXGXm24Brwg4okUSIWMMV9MSiPljaXy4wGb1GmZPoKYxrhTqyRLqKoVia2SXK0fUUu26OHP1kQExMkakiWw7hiRDdGRdv99OEjWaq1ipheJbEt1to+q0cR+bKZ8Zoiw3iwV3CIyGW2RCMhuiWPVX+QeQyWaM/XSXFJApZInMIllLTkXT0jIfNb5cC1xL+HqC1NKq/iSIiKPd8sS/scKZTipa4sLUWwRGVuoMpW3DIiL6bSuwzXPqC41lK2oJSagSF0mEvzXdI3S+nFawssSyzQQ7FaVOxfhKKPSRSErY9vm6fzSxNZbRiaVsOC2a3gqQspRuGXcXyj0+XESsyelItqGRdFcgGMox6tstu75sHJzQm0unqeCsSK5dsiEZS/D5sHK9MRatsWD48QpWDpi2UdO0hl2ju7h/3Yj80zkpCQrU1wkRFGQ+GJSt6hliJqc0cTGCZFrOZqMEekSG0vSMSuldLp24h6zMiqllMdKnEhKMhK4bRkMunqG3HJUu541v8RuuzZj6eLWQiJeJKJM+X8P1YiSrF0psCAqUO1ZLKQrEoxl5ZCPqj3YcqmkAjpDVMKJaelKIx2lER+aOAZ1TXMYuxxMjpmnq8xL6dxR6cVrGJltLMOJrx4OFZ2LWzayQ6Y9MvTEbfN6cDlUVDiTrkk2CMtJo3CUuqW4biKWHKdVRUJERvWO4e7tEi+YS/F04eqqD4hYk1L6m6Qs3FH5f5S7e7DZx8geQMuoNFJxWvgqjpPeNogUhLtl1dJbdtu27H7T1U6hiwEWjbEpCMhjbL1Sl+LzYeGlnSuXwEjYJaeqRfUJSu3FHHJD9qsWRDERFTyGUhG6Vt0e4e7twhsRg4LRoqcajTjUCLBIQl411sfV0+mN2HlmkGFUPGTiTtEfvCHpiXcMvwx6sN0tOwaUi1Gg5gyGSxtLbaXll+LDmXqYrMClIXFcsCXaJbRjLpG4unttx4HjuEC1xES9YlRkIr2xtuIfxD24Op6dba5dObuKhqOsxjujcXaPq6o4iSAh0U6xIIRlpAsi2lIhH1Xen6sXDkHK2Z5n1DqMJQrqNMliMVsERkQlLbKQ3fmtLAO+K5BV8m2Hs8pSrOdP1a1anlSkunI9OQlbIvp8v04cy+lJ/NWaCgRix1xdojEbunbp3Ft3Ye5Xqk53zlmFUQi2lTWMrHES4jESIRGRbZR/D1YZ5drP2MqwmDqO1HMttYsfEukNtxRjb/AC4jli1V5FkZVFX09LVFKIkxw/s8iuERESjttGUvzYVl7XUtAl2iQSYQjprESER2lHdtIt110rcKT+wZKmnOIOXQkwmm6JXSkP8Ap6bcRNcRfqXK0gwPinU7tERl4YltIuku0e67A/IoZsVyK7lefCxeoKxISIvFeNv3hCsS7txfh7cHFp1g066eBixfiCq0o90vV1bunFdTyfmFOUiYtThEtoyluIh23FGV3+rD36uzBDHMp4xWsSsG0emXcXh9Xy4uxWIyIVsf5QHVFPMhU8RCJERCK/CId1vzfhwDU5bTqlUEwakRLcRRFY9RfMRYnkjT1+9ghIhEhG3Tjdb9MpebEfmlaKLlQJgjIWlG4iLwx/m+bApkxzwrFb+FYTmLUkicVzCZdt3bf73SLFkyHLRo1kJuHxmDK37spXFLddHbu6tssD8u5MtouqjID+IIRGIx+HkUvzf7cSgG5o6jafQ04iIhFhR22kJRuL8Ij1Y6ZmWxg5E2XcKJrH8GJaxm3TmUlkO6JXFdbH6rsU/nytKqKnXHwYxEIisvvLZbemX+mOLQtQqrEkJC8REiEhXaVwxj5Zf3txn+eVQlXOEh1xpxIi0mRlulIum2JR8t2GVLESKvniXLk2qW9jKcRcDFxvUmIrIvL5RHq/DIsSzKNdLVLK5SbfFFw3S7vw7e3ylgPkOqqEU5LJY6koubpxVERiQlHpxNVFXDT0EqaxlwsJd0pd10vmwmzyH1LikMRO1JCWmZaZRFe6JXCSx9V35eqI66pcr1qqPGISJY6YlaRSHpwYTye4lm7S1uliykNt0h6ojLb/LgWob8LUOcNc9qxSTCBoxKn1C/svMX1Y8XYNp+RB84ASmCsS0EjGV0hYMpSGPpL5vpxURQL/BkhBEOmQiUSjLuLzFHq/FiczavY+uqk3gUhjBdsdsf5tvVLA9PGiZSrFhtWy7UQMemPp7vLtGXVixIxIbG5EpkNKTySQitrBKPilKJWiXzdPq3Ysmr8QSxPMKY6USIdWRDt3CXpiX4cQeR07KOOnaxJDpipkYxuGJRldHtjieSovjFkeobKenJbBJlpR/ibYlcUo7sT2rJZR4jbqpFPUvBclpkMOCWDHhw0xt/9P3/APrjsJazhL3GXBXu+zgJU3Hj/wDtx2BwPQXnI2B7SubJMlLPMwWUiK0viGeXbHp7sSVD/wBo5CSbpMiM4+HLpt/qtxH88Dr8/c1EEjFecZhEpdPxjt3zeXDmR1AhUL8RppIosQMSEh2lirUNu8gaeOJnebU4oqPAFiqhZDE5RtlEY/i/1Yi8tzQqenWKyYKdQbx/hxkQxl1Sl2xtxpWfcuFVUrHAsjF0iJo3CUtwj2x6S+a2WKLmGTLayJuIXEN0bum6Xpj6rY9uGVtGJHZQytkoOuvYqld4Y3SSWpcI3feDtiUvq6sBu1DcUiqDLawiuZGVwy2/7sWTL6D4VMVD4gx8K0dQiEoyIhut6sEMpRekYLXqSXp7ZEPSIx9PV3fLhmax4nnpM0ciqtU4VikigJMd4pce4hkIkXyjhkpA4dVJN1CiI6cRYUR/03eXE9UZWKqMRo2MMliQiG0RlcI9UsRegXxArVVMEViQjERuLpXL+rtlhuWSk014g5VQqdEHFIiIhIxiPSW7dGMvq81yqZhcadxLe1zSCP2rEiXw4fd8Je4iGMbv/kMSxzBIKch+2JeHA7RiVxCQjuu/LhmqqC2m4HrYRWkQxG64reoseC+Q3wqahbICXFSxiDLYjdtH6u7aV2LZ7M8tLOed8tHT4AFLKsdqrIhHTuG2O2RD+HFPS0jkR1BBplqRaNxS3eWXl9WNS9jGUsQjOsyISfrRpxYJEQ+YvMMbfw4nunFNx2njKyDUHVVPUahaimrZaWhKXaMh8xXY6ooBNJTHV7i3SIe7tlt/quxycy+IIhbYQuIh1FxtL80RwYNaUl6RDprKMSIil/TG3HzszjPQ+sVehT6x9RF2uM/vCKJSEbrvluEbsKpapzVrIhmREQ6hSKRd0o9tvTd6sWxlAmtJ0omIxtjEhH+HItxSu+rqLALMrFVQOkIgtZSG0d26JeUo/hwz1chbVkLXahWsWsqPaxRjFY9v0yKJerpxH1UqoRWKVhUCy6JbZbd3bHFmdTlT1DEgNYS9N0h8MZDKJfV9MfqwK3LiBZQqDFI3EOou66RdNvSI4erqKaspuYNTSiQgJaLF7RtlKMbe3d24iyzZhVBEIi0U+Uiivp/sbhu6sWzOuWXVFLUEr7wSH70pacd3TtHb0/Lis13L9UiImRHpujEmREYjdGPTHqlcMe3FiMrQZ9qtA5l9QwqiJ+OK2SEiEi1B3EPbduL04HZwJ4ku0h3EOmRSuuH5u3CqfWUIkd1UIiUCZdKIkJFG3bLt3YnMnyaoqtaqMSqB1IiJ+GIx23bu4ru7qx67KoNas3ci6fl8q+qEqioWrUYUvEiMhjuLdicoeXqcqhawpykJCTCISGXTIYjKQiQyjtuxOUavghFYpJ7lkRXL6bo2ltuEduGVhUNIXaZN1BEtJDO0urtkRD04nazItiiIIF2Qkpa9Bi2yImCWncJR7tpWjL6sR9RkxHxp1oIAi5cgu6rh2/dx3DL1dWLwwmHX3ER0olcJXCwdu2PURD9OI2qr6eip5NkbvufCjKQjIvzfl9OA9RvEFqlKrlvL1ZULsTxaxjBWMVisSEiERLzXXeXE1S8rs+OFZpVpiuX3eoURLaO3dEfw4FdzRmjZEZFGoYVqo+IUbfLtHuwql5tYpZLEoFpiSxIrpDtl/UUv5sMmXE/4lYMZy4xtPWEYzFIklhaYkRDuL5iuHbulgfOskqG6iagddabdJS7iGMij3dO6OHnc9VCspJYUoGTqgS1hEWRFY9JS9JdX5sQ5c5VDV1DBHgEh0yNlo7bR7Su/so4HCw9l6xNdkNUbvsZcP3bFiJMXEuktshkOLZyy1PLnK+dZoA8JJp2LSY3CLi6pfMIx/qxSWZ5mWaZysVSNMdZgtKXV4YyHbd5fqxqHtUysuS8myXlMx4lmBL/WWYJFgkwilEVkJFuYyW7pWOBtbHZAkhW5KQOTK45H7Ps2zjjxUhrmLymmAF2rKN0uqIxlKQ3CN2HqGqKl5XHL1LYrWcTEvISXqE6IiRF1RjL/AHSwd7TctZyvS8p8pvcL6xwrrqiZDc5nUMe6RfKJSwRlqhzb2hfq9TP+z8tInEx7IiwacdP5SIiK78McLV1mN5G7chzmDUoPik0bDJgiK2RGMSG35SLduHEHz5VaFYxdFqv8MaelWZRjuIpD23EXzYkstqi5jzbLyf4RMqGVzCWReCI7fMQjt/scQLsyc3NnOOn+JqHEwpSilIkW4rv90h6ZYOvo3IGzxI2lRn1VT3Ew9OLJiwhiMYyEu4pebEgNOygEhr8wHWWv4daV2yu2x6rhju6cM11Vnj1lOqXlwscXhoWwojtEZEP8MfpuwKxS6UV1VUx7SYRX7YyHu7bpS3Yr8upN4hGrXV5CNKtdJQksllU11pEJM1C+UYxuw9/wu7PnM184W9hD4gUwiMmFaQy7ZWjLEK3N6OtYwkU7V3MImPqhIdwx9NsS7erdhWXto6qo0wdpMJYiSxKWpGUZSt23bcdsygzi3cU7IazIdRKl1VSJLkwpCRLIREWD9OHqXNv2xy6hhUziZJaBZ09Rbbf77sTVDndPRO021z/hx26USEi6Sl23fUOHK6gyGsWItTXCJCI6hjIri+8EfMUfLjyH5cgsP4yQtfUEGX2FMliI6ZM6hG0Y7Rt+r5cUfjGoRERLUGI2xtXcQ3CVxSlIh2jHF2ruTVvKnYjMCASYSdAndPVEhESlu6f9Sst5XW+qWkSJEWEy7xBKI+JHqLptLd5cN9RVUVNVjsTXLpJp6cqdQrphYuOhqEVvTLuHcWGaysY6q1AY3xBkJSkTPLL1XRIZD9WDP+Es6Vl/xlZQvVRrEtSpMS8MbpEQ7hGOI0m6tUJKJzyXErFiX0+YbRl5vNiSGV+SlsKyriwlwaVQTDStpbZHddKO7qlbhNewmi6oPVBjCkOmstIiiRFFnSXl7Rl5cN5cbKKnp3UZM1BFa5AMRu7i8oiN2A80zKqqHVA1FUcXabGQdbIRttG0o/Vhi9WAfxKrWVBVVYyIk2MvEISKRd130y9WErUNU6KpKYLhGNy493y2xl5ZeXAvxrjZULazQulOUYkRdXllK4vLdgql4TpySK3GJdzBkXUO62MolL+bFW+JnFk5faKmCShKJETB8ttsu3b6SxZqOq1XftTCUQxIlgIxHtIh6bfzYq+XoJVOxJi1tOUhYOp4rB8xD3dWJzK2po6ilEB1BWQkTEFG4ZfV9PVhFnYuq4krwl8Sa6ImBxWAiagVPgHD38Y8N32f4/ZjsN1lfwqgVwrDqOAU8qdI8R4HEeHH3/u4fu3fux2EcvuVcSrc6cS4+0TmxiiEv+3MwJbLrf2p1su7qu8scdl7Ph3U8WCa1sjKV26Ij6ijLukOP3nJvE/aHzYJsMo57mO0PfH9pd9W6P8ApxWHZj8PTrGWkRCSZrKOmUild1Rj9OLnXJ5Iq2xrgs1ZzQWgWgl1TUVAloiYlt6Su7rixXRBmst1Qzg8ola0enpEi23F2/04TlNBNjnPKbIlKXh6Il2x2xtliepwcSYmJqt09LRHw/Lbt+X5bo47BU6HubN5EatSx0Zk8i8MRJS5Xeb8Xy4IIWHTu8PwyERHdtEhIiHpkUY3dvmwlca1i4xARZ4gFaI9o+XqLD2X0qwVEpKYyJQV1SKN3aXUQl5cBiCoPWK16fxxXItSzUlbdK7y/wBxjiJrqIUVDF6gaOpbMSLzSjEf6sW6uysaClpSRBrCHUETiQkNtpdV1382ImoH9lS5o8SdGNzI7itu7SIt0vVg1nEW6/EqeYFFOieoDBXIhqbhtH+VcvmLEHXK4jRJm4nNEgWPv4SHqEY+4Y7Rl/ViyZ5YThYUXRImeJdGUSH6rbpYgaoXIIU1CRDTYRDLaXpjujb8uLYjiQMBmKxApkSoiIyAbttu75fN6sS2UcxZplrah9BmjaE3MmSENiMumQ7d3T02+XAAHx46qi4MAy4R4jx4CXuMo7pfu8pfZuHtw+loqYIjS8GistEh6Sl0+YbvmjgcIYQrYt0NIy3201FBT/8Aa9OGZxuKroWabRESuIl7SkUe3+XF0ofaDyXmRFPMByp2mRftqyTK66LBtK3u3fTjC11qWrWJJhcyQCQiVwx6vLu3YLY5CUCkXNNZsEx1OHVp2l80vwx3YkfR1OaFestrPSdORVniUtQFZT3RYgpCRWy2+W0fThJVnxQrFmqpZFEZCNtu0renHm2izKo5crf2PMn5eSZCtwuIR3dQ7enaVvdi3ZX7X+YMudGuYjM1sjJtWvTavtuH5vqxK2gnyUvr/UVnyNkXS0tUvTUIxKMdXb5RiPSMunq812FFQJiuJCAiX8MS3Rj9OKfl/tkyuoARzLK8xypxFLwB+IGMbrhu6be4Sxbsp5nyfO2alFnFHVpEboui2XVaXqjaPlxE+nsT2Ko1FdnaRwqVgrImrLRIVyHTjHt6bbt3+3EfXDSvWNDUsGptJZKZIZRLujtxODSsNZMBLIyutEtOI+Xb2/04DqmzSI6JmUSkqUiL5vSW0fVhSw8DM4kq9PyTQrqCJg/EJGTCnGLCK5n4vqxIcApwZokKxp3bhEZCsv4lsZFuj+XBFVTlTr0x14rGUxId0SiUR/uWEkKRqCE5PKMiutH6bZSH+44bvv5HsbQMskovFIoxu05RtGREIjtLaP04ZrEE2sSKmCLFiJDoEQxkO7bIY93q6sSSxglhESxWsdRa/wDM/pu/CWBaw0oqK4SHVJgiJXXS7iK4u236u3HRGbHu+IPVC5uV1VeTGD4gjJoykO4pF/8AhC6ri9WKjmDfiNNZaii1JbdSO63+Yre3Ehm2ZMct1GohJaXE4lqWsRkW7/8AxxuiIy24g6rTbUO1xujc2RDrWjIR7ZCIjbi1UUzncZpdNS2CAiKyYUTARKQ7o9PUMvThwkSJZahHFkpaY7ZXDttlbu7sNrKoNJCZcEMYREOpuEY2l9NolgwaNjXVBKWzR0xGJdXTd6RkODw2UV0Yj3Kp1LSQL1ykTmEsSES6iHt/m+XA4okuoE2FEijqEIlEeopfV9OJqjygtNLP4lxEpQxEiiMR83T/AKojiwZXKlYOU5NTrrM4YQpo0FGOozbLpLdLyjdhTtCLyGqmZdvYX7IF/wD2kVlZn9RQjy/yykc6zZ9NVayVlGSFkS7ZCsSIhkXT04kPYbylVe3v281We5zTtpMppWjzFmDqlemunpxiNBTlHuEWbe0vVia9uo5Z7GfZBy/7J8qcFdmDhXnXMj6Sj8SqEmFFZeZzrYxlprGURLEh7SFVn6Pf6Pi+UaiCOePaNVVH6wTSO1GJpxjqJWS7WFdoiP8A4hRHGflMtk3v/wDRRC4xtHsZzybzgOfe0nnD2wPy5P6ty8XVlHRVgiQi546OXL6pMWPiF6iKO7EVyZllRy97Os4zx3FfHhmhpy+mqiGLHw3MjG0ZEwsTntCoG8l8ucr+y2hpFfrmrJefZ6qm4RYVexZDT05d0VkwhlEYiPdj99s1enIajI+VaOnYNPytl4rIlMlrVjIyIfwiJdxYLZZn/wDux7E7RuRfKdBT0XJ/OHNTdRXwqV5TQrMhIicwdsY2xIhIhul1XW4p9C+oo6OPw7qpbBKOu4VrcSyukPT1FH+xvHtOp2cqck8s8mmSTqKdY59mHiEyLmWpEv8A9ZaRW/KOM9ocxqFVyUlR02jHRSRrISEtsvLEi2/7sUVLlu4uW26DwV9dmVRVU6KyjARlKm0xIWERWldHdEoy7sR9Rla6VbNWoq/jNbTJEh0iKW6QlddbghzaeRERDprkQkAj8sSjtG4vqjuwO59KS9NCQNZW6AsiVtvy934o4thegh5yA4JU5hFISc4iExIil6o9UrR8vaOE056TKxZaapeMyErekoj1bem7dtjgynBJkIqSxFQsRIUERFIhIij8wyLDdRRMqGMEKUXrXEWEKSiRSlIi7SLHpNiJWMqEnEs20pSIhl/cY4Ko69lAKRAlk4oxZcRJl0/SIl83cOB4MNNOtQ6+4hMpeIQlu7en6cHUtQPh6S5rFki1U6hfN3dXy49hAico88c+nZ8LpahCJE4i8K7aURu6cSlDzWu4lUpU0okkVs0xIukSL80fLiqrasV2LiIiMiCIlbcVwyiUvVt9WHiATpRGo1FERamkMh9Uh6t34vNhb1LI9bWN8ovbJR59QllPMooyXl1wivQy9JMc4ZWrJhbZRld5erD3MHIeV+1jMNTkrl9uTZfRy/7Qq4yqGbRKPd/LjAaPMagKhbBEBSwpETbi3XbvKP5fVi6ZLzlm1QsqGlzKspRK5KFEKREtOPTK2P8AY4yn0s18lkti/LiUnmqgHJs2qqWoIn1FOyLjph1NQRIdpF3WkPzYp+YN+P01n4opJlgiMS6iIbd3TjeueOSOX+X+VSdmOeauYEIupaZrpEwtyxIuoY7vm3YxFil0X/NIaBMlFSWCsiYUiGQl2kI240NLz7kl/TxKetTNMl6nA2FESE1lEe4S8vT5vTiSo9MHagVilCTJCw9qy7tP0/VKWOXTrKTDWJxZqLMWRLq+n0+kcPUyAUVPUXNHTGQksbvpju/vtxobKvEz4LBT1qxWI2IZojqCY+EPaPyxwcutTqUYgLAcN0XjcQlKPmt3YFpyW2ni1dy7hAYiRFtjt6pDu3W4HKvWJCsxIyKS2aHiam3t7htl5u7Ekp8ilWJEK5jliZAdVx4/YMUjxgP+HD/39+Ow5T01MuoexnBjmFESJJjx98f8eP8A39Py47HnplHIiPaM2HtA5u1XWjnmYLEWF9z+1MjL5il/pxVaFI8KomNFQrIiIZbSEv6oy/pxKe1GuJntP5nWPAg4hn+YkxnBn/5w0Y/YP74l/h/3/wCOGaenXS0dw6XiXSuuK2RWykMo+Usab75yQ1txgMpzGLtIpJWsdMSIbiErfTL+44mhp01SREliRFIdSMZF1Wl3Rjb29McVGoqHARVBMfISKS5SEbbd3SMfyy3Ys2Q1DNMReupkN2jUlbdJnzRkJFiaV+RRDRkAujrUuuOu6Qkw+kV9Uvp6cGUKEmkSFnBDGMlqD4glEbiGN1oxH5Y4jc0AhYlYrqviFlqCRMFZDEdpR27RKUrZenDmU1njfCxERIdYSGMol0+ku0d0cNmvjkLy5Es6tZUCllUzjTsWUSXGQjddd5ZR/qwG4RpxYQbriqBtiOnuiJXFG0o9xYZrqoaWTFCQsJcpSkTI23er6be3AZNtKC59QiW4hIbt24iKP5bcBWpzWEXnCk1oiJiTSES+9XtLaP8AqltxH/qF1aS2BEmFIUqZcNt34runpwui4vzatirg3jxfxivhwHiQ8ZH+7j0+X7bvtj2liQp6ulOl4MGmq6at9+otqRFZCNup4nUURGIx+oStrM2xsiAqKAUU+owRAWL8MWeJHtEvUUfqu24IrFUqHELZAQiQ3lqSYJWjIdwjIR80RLbiazhFO2uYxWX1P/MCKwOoEiWP+WXpiV227EICkhUtpaRnGPAvBHi4iGXASHplIRuj6bu3Huyi48hDFEqq0zd4Yr/y5dW71XR+rCpxFkXEHSw/pHb1R6R6sdxBLUp0haA7r6gR8PzeqUsKIF+HETGUoxYPVEhG7u/lx2I45cWkRBC0SJytOO622I9P9XdHBVP8PTu02CbSWsozHdbt3do+nzYFpSJSHeJrpZIVxK7pIS22y2j+Xbg7MKrVWTGlJZESyAC3Ftltl2jHHooKSM0rWjUbLxJRlaMREfL6sJJSaymp+I0vB5M+7Jg9xW/KRRl5cD0rS+MJgi26UdAun1dXT+HDyUfEFEhIHXCzU/h2xKQl5Rl3fVhcdV6jVgkqGqdR8WDT5hWClcS1kOYIksdu2I/3diWo+fuakEunDOqqpTKTAqaVbNS66VvcMZdpYg18f2eSltHdp9oj/N1F/uw4sFgunXEhK0pKK4iEvDu22jt+bA+moe7ezE7x9o+emHEmuy5vAR+ziOXaZDwiIjEpbRtG7uw+n2oZp4PxWT5fV6hElb0alPcO6JbSIZF/+E6sVX4cv2hgykQ2mIxl4nb1Sj+bCioP2hKRIwFKyIj1IiJSjuEbZfV+bC5pr+w5bbF9y+K9r+X0yxqKjI66mK4hJGmy3uIijER83V24DqvaRlNaQkGX1yhuSWosSEt24pbYyLqK3EblPLTKAhdqLEriEnkOmshKUrt3b1fixH1mXUtHWaY0rX1gkJT1IrXH8JbY/wC3E3oIo71bW9wj/iqjUwVpy+peJMEhE2L1NP8AllHq8uHGZyT6WXDIwUwhIVi6o2xjGVvdu7t2G6dBExa6XL1yGQ6ReIQx3XFG0S/mwYxulSiObamYSEi0Eu0yHtEhiWPdvwebt8iPHNMy1l6Q5fR6jNQS0WFuISGMtxfSUfKOHAznNPiJBXLRuksaUWRLaUR9Vt3y4eo6pJkRfDn8GJRYj4j7vtKXpIpebCajUqhH4PTUthDFCWabRGPd0l3flx0wATFDm+ZPrBo25sG4l/8AIiNxWkUum63t9Mcbh7A6Dl32d5eXPnNSyeTBIeW6PT1nOIRi6oHpEtoiW0brrsZD7N+Umc4cwUtGTlnTuSVQ4msHwacRLpLqKMY9UcaRztm2Yc21mV8t5Msfis2JdPS+HH4ellIRkQ26jLi8sRIY4ytQ/XCP+zWoXZcy0ewflTMvah7Uq72jcx1BIyvK6z45mYNSRLZVCPhrl/4YkO0YiX4XHc35X7S/almntU5rGuHkXksV0eR0hFp/GVgsLTWIjcREUSKMSlpy+7xC+0xVLR5JkfLvLxA5ZVQ8v5DQFVM8aoZ/zWYFtGQkURIu20REsfnOmQnzPzJyt7DuUK+opslyM2uzOvW0i4VNTEfiKhnDp0xLjHdJjO1Y4mT+XsMmfZQ32UUo5XlPMnty5tY2ppaUnFSiYkRZhWMYQrIZM2iWmkZbRIilEcUv2SctN9ontVXWcy1HCpUkmZ5mzz4k5ZMl4abukSLb1Cse6OLj+kdzPltDU5b7Pcl4ErK+UOK6mvWln/30K9NNKVtxLHixhR6qkR6cV6souPs89lVOFa4KbmbnDWJy32ilMZMIfSuIyEdxDbLcaxtH5kDyn+im818w1HtA5ozbPq1nww5g4RTJP3ixIhXqae6Q3S/24h6eiSbF1X6yy+s7R06iQxK4i8O0SIRjcNuG3U5FL4eq0BSwmCCykUumVsiERtlHd5pYB+KqlMKBVQyZpiTf4gxtEh+q4rpebGqsbLjBI0/IkGZNVbkETxc4olER1JCMi7v6vlxHpPQSNKdQOmKyYRMEWEMdw/Vb3Fgq5DnChJqESJlhCIiUrfVERH6vLgenIjSU2NaJXJJhfd+WPlKXpw/xXkIG6dRIIheUCkUS3Rt3ekduCnax8CTVCQSEZFpiUll3D5fMPVbKOEi1JspR1GaxFaBJHU+kt1tw45aGfEU6ziAkWpoXRIbrZDHt/wBt2EeQ2FCnZdSqpdQSARjK+W2O2Q9vzWywCIChglEpMIokO6VtvmKP8uCl1lRor1x1ZW2xIfl27rR7fTLAuqRJIviC1JfdjujGIsEvljb/AFYJYY8b8EoLV5csiXT6FPKKTEu0pCMSHzDIvKOOkslsqEaOmy2MpWxIREpXdw/T3YDF5VFdfM5FFjBFfUO0RKI9o3fiwOOYsJJEJEZOEiIQjbu7e3+7sdMfc7dg6qJhFEnCJEVxRtJglIREfmGXpxw16aWqKoWxgLjLSWJERCJRlbduKI+WVt2B0vFpDqrYRacY2xIpCMhHcXd9OG12jqCk49JAN3dIvl/u0cerEbdQeRMC0cycLKdItqJMJgtK6PVEu24fqLuxWc0atrqxj/AlqCwt3q6fNt7sTGY8SpVsW34pUSGKJf3KV11u31YrL6dmmmK2tlu8TutFZR2/0jhlaKBazAdVZXVC2iXxGnESNZRSMd39/wBRYK/+86USZOMRi8StjGPdgEaVlqyW0Kdw6gzYRakSt6e78PpwQulYSVsNbHrYRL1DIoyld5ur6Sw91J1JxcVOWQi1QiMYkX3Y7RH8Xy4cWazclZXEJES0EOmQiJFEfV1F6cA05sqllqsYrUuYIlK0oy9Mvq9No45JxqBJUUCTPG3CVvy9pdO2XdhDKPViUbnPHLOPBXFSePv+0f3jxj/h7/eP7/f78dhtB1BIHhTqZwASLgQoG0S9/wDTHHYX6RT6hU+dma/tV5vEvdIM9zAhVw9/EYlUsG4tw/0j5hwO74VVKtYU8R1CIokVyyKMR6twliQ5oHir2n80Dw0/cWd5iU32kJC9nvH93C73e8v/APe3DZU5Nox1SYElxHTEriLplK0dO64cX28XI6P2yLrpKy3x9ciYJCT5SERHcPpLp9OE5O/4Oq0RYwV22rK0S6pert3fVghgrqKVi1EoSd92gVjcVwrLd6ixG0dH+tMypaGnctTKhgrEtS0pbZF27cHjkCzKrZFg5ibEiY0mNiWmRCIiQkI3FHbttt7RxXad5UtQstroiwSNe0Zf0iX9xxMVQMr8nSyOq5IkwdMrR3bS6ikJXYr9YJKFJASxWtMZIkQrIdw4JYBsf5FuI116SqEEFPps1FyYIimUo2+WUbu0cQa6/XqNQGDJg/dGUi9JEX1S7sFZHWzo/hXuFkiIrh7iujHzF5Y4BrlfCukLBOJWtMZKYIj23RtiP+rC4r5BS3HIi0gunp3U5U/GRMJi5xIu3+osSiK8aWoXWfHcWsS4maso7ZeW4u3cI+nEbq6tY6DFfDiMhLqiQ7Y/h7vmw8PxyKilqlEQsGMTASISiO2P02+bFOHSDO5ZExT1c3OcgQAdb+Gu6MtoxIelkfNuHqxXWGsCjqD4ZEuV33krvVaI/MVuCKqsI0p+HHwViIiVTuEiISlutKNvp+rHMlTsJ2ixRMYQrElyiMpR+W4vxY7bE7LkKWIkMpFosLT27S6ikPliPqwp1G6RT98mMjK1Yl27tsfpwOtjBKQJY1bBtG7xBlKI/N/ZRw8Shi50WRdKJCMRjtkXzCWEdB2Q477xbL9aMdQiKQsl1du6XpwUIScTCWxoiJDAhES6YxtuuKUfL24FImK1iAR01lEi/hyEbSiO4bcPVVGwnOiKojpiOh3RGV3pLBgfMkEq1adlOfu1BZdMpCuPm80vLtwUmlLLyESdAViKWQXaW4pbeq36fTgGZE5YtSNrJDpytKMpD5okO7uxLfEDURXUrgu1iWgUSWRSG6PaPTgSgbo0a9IWkQtcXiQNm2RDd3XfTaO7BDFfCkQlFoyIWRjKI7emJRjHq9JRxLZSHvFjOJCFQm5cpSJZF1fhL6sdmGXE5y6hFULZMiSBZtGW2Jd2ETOw5UIf9TOqOJU6EuMSIREmlcu31dNwxLbK7Es5CaBgrUQVNQwiLxRIRXt6rRt8vcXysufVVbl0tORnIpCykcUWbtxDuu7cWTlXlwSqnLzGl4UNDElyIvvC6iXLbcXpwD2Ko1K5Zir1lMmlWXxCzOoIRIlKZ9Il1eaODKAWZy52W0GU0zWOSK7B1nXFb5YxKW3+bAubivK6p2klpr1orfUl4RXSKPd/l/LEcSdEuo5qzAf2VCKeGiTqZZJIokJbhLp2/hLATPHKAlWd8R2o5UzTlxKXPSKtPxBRUkQk6PazpIol3XCI9WEryhPMa11GXZbUfCrGQjpyKUijJg7ilIZDgjO+XcryfLCp6Wn13VBSImVJMFcilG7+rHUNFVIydIvYxRRIWaFRojulpxK0oj3Fb+HCVafIfK/Eh/2WnHRo6VZksRL4ljtQiEt1oiMh6fl+bCctqEtrvhf2kacSHW01jIYldpxlKX9yxMVVK5RLqHp4XMuNhdReYvL83y4muQctpfjqrMGlThS0fiDqr0xJg7Rt+rAu8wvYWteTF6ykaX2eclsGvTpMckaiuFC4kwhuFI+Xp27bsK5RHMuX8jzLm6sS5XMWeExdOTxto0jEiZ5hFe31DiusAucucE5TIn04s1qokMj5tO67aQ+W6Vu7EtVUrvarztlfLeTMpqb4z9lW4nES006yKRW/5hW23FEcZcpt5GksxtsSXImct5E5Z5i9tVTTIZXCQ5HyjlbGDEnaY+NErmCMpFHpWyW4cWb2aVCv0a/ZRm3PDOGvzlnXEaHI6eqSREbWDJZNkvw9zHF7+IjIflxV8j5IH2m+2DLeT0MocxyXIy+DqG5aJEqJOHXiRdRMEV+YVlHAHt59qhe0PnKoKlqE/wDDvL5FluXippaVQQEXxFRcX/0xjbG7qwaxk2MdvcU0bctyG9nHJdRz7zjRZXVA6tRP9YZlUVHjE0h/iMGX3hERS6dvzOe2Tmiu9pfOmaOpdNuW06/1bQtKJENOki1NMu1jJFi2cu5zXezH2X12ZUpfCZ1zV+x07xuZRrISkwfSu6XdHdtxj92XVBfD6iqdaRSOqUiIdpXbZXfzYdSudktB5O0JCA9Jy5Uan7bDxi0U69VGQjESkXVdH1ebCv1TUBRpI0m1KdSLQLRj4m0iKW4o/lwQmtTULWxpaCWEKyUzdd2j6SIpYKW0mitJJYqXlkpcilH6RlbuxZMsDimI2nl5aqFbKWT3MkUUMlt3EXqjES9XqwKwRqKMahTEgQ/fMQ7aUt0vpX/NgoXsQlNUglPX/BIFkvb92JF0x+ru6sClmgjRyIuHxArEllpxGQyGJdRF5v8AdjoyZQOI9SqJrGETmUaSTJiiZHUXK0vl2/UWBWUBKqFsU4RH7thIYMlj6vLgyXxGZEICRC7TYK1lGQlG4h7SIS2yHHVmpm1Uxmi3WZpsWqMZeUR2ldHy3YFVBIUtRrvcBCZEN2qVyykNw/0+rtwphaemsfdqadqxtYO63bdtEi6rsEGVOVCwYWr/AGcjEbSLq9W4h83dh4lCpaSeXFTCiX3kRGUrvmtG7/Vgl38RRHkqTBcItaxg7RWIkRFtGO2RFdh4qcdYkqSsCIRcv/xLbbt10ZDt6sMrB3xg06GLeVQWmKwcP3kbSjK4R7saJyr7FM4zHK3cwczU66HJV05VRalQuQiIyju3Du+UZY57VTuFCtPcq+W5XXZpVDTqSL2MYOpt8S4S29Pp9Pqxeqj2c0fIdCnMua6xXxDHJ0cvpiInMEhIpDb93tG7t8uFUvNWT5XRknlKn4tZUUoizNatZLFbCK2On1DaXzF04qo55+ts8ZUId8XqOWyqrqmoKTFxKKxEtsvEiPV224k/yWN+Cv8AxopA8wN1dRyk/CpFg60CkpJEQxGXUQ4q7Gk2udJJIWTCJZKjJfh3D8o40zmnPqPPMppaGnp6hWVpd9wiMWf5ZdsdxeaI9uM5qtNtYTJK06oo/DBcQxG0hHzW2ylKQ4uqmdtiG2F34g9LxIXD4IBUFbC4ur1W2+nqwUlK1O1B9xsXKRl0iQ2xKUdspS6sQ6zmuqZKREIsYI/xCluj2yGP8uJT4YXsd8K7jUiJMZMx04iVzBjIiiJd3zbpYrIwofiNMhB2rUCMhMSkMbYl+EvLbhunAfD1ZRL7uMSESkOmwvL6R7emWFHSiay1REactwvKUe7t2xxwtKqzAVqFQiS4lCNttwl5YkX4fTjviHEC2cKam48ID9vuhEvePEeHD9328P3/AG+/7cdg0Muc0F8eFQoeOmPvGPC3/p+8v+nux2F8R+LFr5i/R/8AaPUc9cyV6eT3vo+OcVnueGZ0o8ePHjVMLhxESd7h43duI8f0cfaIdATV8os4DHizhw41lGJceHC8zHjrFHhx4/ZH/pjsdj6GdLXMmLXc+PcjFfo3+0GnrdcOTzRwL3g3gNZRjwAeNvH+MXAv8OnAdR+jJ7UELplu5UPiJmOnwGuo/tkN3u8a3pt2/Zjsdg/pa/yC1zfaA3LP0fPaTSGFI3lAw48WSbxGqoSMeBcPd7hLi793uuwiv/Rp9pXGoJjOUGrRw9wSOupC+3jx93DiQ8Ki7j7sdjsefSpv3kU9z4dyMT+jv7TI1zA5WI+Gvw48T+MpBgXCUIiLh4DuLbtxNq/Ro9oudUi+HDlNi6lfH3anCqo9g8Pf7v8AmP8Arjsdg50qbd5BTUWTHcfr/wBF72g0uVuRS8oO4kJ6ayOuo7ePv9/v++/6jiH4fo3+0/gp3v5QYvhxZLjHMKSyPAvf7vG6ePAfdjsdhVenT8hPYx+P/Rv9pIkHEeT3cS4Gfv1Mwoy1Pfx48eMvG7+PHh/8uPHC1/o3e0kTJXDlFpN4xIwLMKX7eBcN8viP+hfu/qLHY7DPpk/IubGOpP0dfaKz9qPlFjhXtMq6ml+4uH/9R2jh7j+jb7RfeHBHJ7EavDjp8eNZRlx48eJcB4cOHH4i3h9nD/24Y7HYXOmT8nkXP9xKf0bPaAsWGPJ1SYp4ceHHgWY0dg8eJceHv8a66WHy/Rq9pVRUmvjydx4CC/t4caykGBe/3+8Y1H/Xjxx2Ox59Mn5O9Z8u4Qv9HX2ihSceP/CDmA3gUR4V1GMuHv8Af9njfZw95fv/AA4dX7AvaQouDm8lu4L4n7uHEK6h4Fw48Ylx/jen/wBsdjsefTJ+RvrP9yQpvYP7UqbL2iHKbUcOJlwL9soyut2l8RL5Stwe72Ie0FqeIf8ABVQ6pLhPhWcKrLx9xFw9+3W/6R/9sdjsc2jq/I1NRZ9yzezz9H7nGmUvM08sVQVJtAD4nVUZe7jxP3e/h437x4/b/wDPFiP2Bc9ZiowZy2RfYHHh76qn0vfxtVx++l7/AOyx2Oxi26SvP3NunUWYR1HGfo/86ZjRrpS5TJyVEK+KGVVLHiMYXeNd9vDhxw5mnsX5q5Zo3spuX6lCVKHjxCmZR6nEuHH3bid1Hx4f3djsdiRdOmXuUTe0R2gqi/0d/aLzXlyqk8gqKaqQ/wBxJdW0pRET932ELvt+zDlR7FfaDqPyus5UYVTxVxbw4i6j0W8ON3Hj7viLSP8Awttx2OxemmSfuZ06izfuV6o9hXtDr6tNOXKlRUMWr3cB+OpRPjw9w8eHAePxHu93u7sWvLPYrz7lOUhwRyhV+8FcePFQ1lCIsfwHh7vf420J8Pf3e7HY7FluiqxjuKq1Nm/ceyL2Ee0PJ8mc7jypU8MwzdvAOMa6jtVx4FxPhLW/fw4Czjw/6cSwRkPsc5xyvl7mHOV8mVB8y1/AKHLKYqyj99GrgHv4HwaLh+z3F7+7347HYgjQ0zHXcojUWb9yxcq+x/2g+yz2T5jWZZy5VL5qz1qKWmbwzClkhRkYcLtTcPAOJ8Lt3Af+mM3o/wBHn2hkNPl9PyjUDRxUtS+NdR28BP7JePd9hY7HYTXpa9m79zydRZ9yxe0D2Ue03mbmal4f8JOPL6GkBNKHx1GKuHHjwDjxLgOt+/38OAbRt4cMVul9iHtFOjqqXjytVPWzimSfjqMRncM5a0vf047HYpo0le3uKfUWb9xsPYF7Qkg2pTyq5B8OHDgYcauj4CHDh7g4mPjF9suPD/3L/rLAtT7BvaKx4g/lbMKpxcDDiPDM6P38R4s8SJE77ff5sdjsO+lr/IP1Fn3CA9hXtILL3i3laoqZtqCKGY0obP3/AMb/AA/w/wCmGGewX2i8aaq4o5NeXAoCweFZQ8Ze8Pfx3O/6e7h9PbjsdgV0yfk9+ps+49Sewr2iVFNTmfJdVVcSMRVwLMKMeHHjEi9/H9ow3S+wr2jERD/wnVExvEWe5eYUsff7/erhdUfu932f047HYZ9JX+TvqLPuDU3sE9o7uE6flStBq+HDigOOYUceJGZBwl+0f9ffxxeuWP0OPafzcVFVV2QU+SJ48BMDfWU7CbxIuHh+GwojqHw+UwHpIsdjsZuopVI6TJXVY25bS9nmaezupdScoez2ozXO+LRXwrW1VCKTACAveQsZ++/iXvj/AI8B/wAZDnvN/sn9pHMeaVOYczct1ebvNwsHK15hTjTLIZf/AJwMvw47HYZTpK5+4izU2z7heW/o7e0DnUfis5yeoQIcWK45dl7qVYLiPApCXxP7/t4fVx/6Yh3fo4+0NWYPWrllax4tWmmJLqUSNQhP3kWt++A3SEperHY7BppkynuPaxsYAan2D+0TjRMqePJh/DGABx48KyjLgHA/dwDgIk79wjw4/wDviFqfYJ7QKmqca+SYgauHFAhWUYwIz93D+N08C+zHY7Fy6Orcz7bn+4Fw9gPtFZUEpfKDmqfw4g7hxrqUdQPcPHhwL9p+37BE/VgpP6PXtIpVK4Fyi1oK4tmI11GMD4nDhxHxt3v+0i/9sdjsN+lr/IHqME//AMOHtLKkfWDyxVPTl0FHxbW0fucXH9wcR+I/d3FgYfYF7TOLFCPJryXw4R4iNdQj7+EeBw++/dLjw/8AbhjsdgJ0ybe4n6mz7j6fYD7SOKh4Fym12n7g+ysovd9vDgfv+13/AEPhw+XHY7HYD6Wv8h/U2/c//9k="/>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206" y="3106923"/>
            <a:ext cx="2368666" cy="3370145"/>
          </a:xfrm>
          <a:prstGeom prst="rect">
            <a:avLst/>
          </a:prstGeom>
        </p:spPr>
      </p:pic>
    </p:spTree>
    <p:extLst>
      <p:ext uri="{BB962C8B-B14F-4D97-AF65-F5344CB8AC3E}">
        <p14:creationId xmlns:p14="http://schemas.microsoft.com/office/powerpoint/2010/main" val="1043581252"/>
      </p:ext>
    </p:extLst>
  </p:cSld>
  <p:clrMapOvr>
    <a:masterClrMapping/>
  </p:clrMapOvr>
  <mc:AlternateContent xmlns:mc="http://schemas.openxmlformats.org/markup-compatibility/2006">
    <mc:Choice xmlns:p14="http://schemas.microsoft.com/office/powerpoint/2010/main" Requires="p14">
      <p:transition spd="slow" p14:dur="1500" advClick="0" advTm="24246">
        <p:random/>
      </p:transition>
    </mc:Choice>
    <mc:Fallback>
      <p:transition spd="slow" advClick="0" advTm="2424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毛泽东思想</a:t>
            </a:r>
            <a:r>
              <a:rPr lang="en-US" altLang="zh-CN" sz="4400" b="1" dirty="0"/>
              <a:t>-</a:t>
            </a:r>
            <a:r>
              <a:rPr lang="zh-CN" altLang="en-US" sz="4400" b="1" dirty="0"/>
              <a:t>发展过程</a:t>
            </a: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06</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2369070038"/>
      </p:ext>
    </p:extLst>
  </p:cSld>
  <p:clrMapOvr>
    <a:masterClrMapping/>
  </p:clrMapOvr>
  <mc:AlternateContent xmlns:mc="http://schemas.openxmlformats.org/markup-compatibility/2006">
    <mc:Choice xmlns:p14="http://schemas.microsoft.com/office/powerpoint/2010/main" Requires="p14">
      <p:transition spd="slow" p14:dur="1500" advClick="0" advTm="2949">
        <p:random/>
      </p:transition>
    </mc:Choice>
    <mc:Fallback>
      <p:transition spd="slow" advClick="0" advTm="294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668882"/>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毛泽东思想</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发展过程</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532518" y="1923574"/>
            <a:ext cx="7126964" cy="70788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）在中国共产党创建和国民革命时期，毛泽东等初步提出了</a:t>
            </a:r>
            <a:r>
              <a:rPr lang="zh-CN" altLang="en-US" sz="2000" b="1" dirty="0">
                <a:latin typeface="楷体" panose="02010609060101010101" pitchFamily="49" charset="-122"/>
                <a:ea typeface="楷体" panose="02010609060101010101" pitchFamily="49" charset="-122"/>
              </a:rPr>
              <a:t>新民主主义革命的基本思想</a:t>
            </a:r>
            <a:r>
              <a:rPr lang="zh-CN" altLang="en-US" sz="2000" dirty="0">
                <a:latin typeface="楷体" panose="02010609060101010101" pitchFamily="49" charset="-122"/>
                <a:ea typeface="楷体" panose="02010609060101010101" pitchFamily="49" charset="-122"/>
              </a:rPr>
              <a:t>，标志着毛泽东思想</a:t>
            </a:r>
            <a:r>
              <a:rPr lang="zh-CN" altLang="en-US" sz="2000" b="1" dirty="0">
                <a:latin typeface="楷体" panose="02010609060101010101" pitchFamily="49" charset="-122"/>
                <a:ea typeface="楷体" panose="02010609060101010101" pitchFamily="49" charset="-122"/>
              </a:rPr>
              <a:t>开始萌芽</a:t>
            </a:r>
            <a:r>
              <a:rPr lang="zh-CN" altLang="en-US" sz="2000" dirty="0">
                <a:latin typeface="楷体" panose="02010609060101010101" pitchFamily="49" charset="-122"/>
                <a:ea typeface="楷体" panose="02010609060101010101" pitchFamily="49" charset="-122"/>
              </a:rPr>
              <a:t>。</a:t>
            </a:r>
          </a:p>
        </p:txBody>
      </p:sp>
      <p:sp>
        <p:nvSpPr>
          <p:cNvPr id="3" name="矩形 2"/>
          <p:cNvSpPr/>
          <p:nvPr/>
        </p:nvSpPr>
        <p:spPr>
          <a:xfrm>
            <a:off x="2532518" y="2816090"/>
            <a:ext cx="7126964" cy="1015663"/>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）在土地革命战争前中期，毛泽东提出了</a:t>
            </a:r>
            <a:r>
              <a:rPr lang="zh-CN" altLang="en-US" sz="2000" b="1" dirty="0">
                <a:latin typeface="楷体" panose="02010609060101010101" pitchFamily="49" charset="-122"/>
                <a:ea typeface="楷体" panose="02010609060101010101" pitchFamily="49" charset="-122"/>
              </a:rPr>
              <a:t>农村包围城市、武装夺取政权的革命道路理论</a:t>
            </a:r>
            <a:r>
              <a:rPr lang="zh-CN" altLang="en-US" sz="2000" dirty="0">
                <a:latin typeface="楷体" panose="02010609060101010101" pitchFamily="49" charset="-122"/>
                <a:ea typeface="楷体" panose="02010609060101010101" pitchFamily="49" charset="-122"/>
              </a:rPr>
              <a:t>，提出了</a:t>
            </a:r>
            <a:r>
              <a:rPr lang="zh-CN" altLang="en-US" sz="2000" b="1" dirty="0">
                <a:latin typeface="楷体" panose="02010609060101010101" pitchFamily="49" charset="-122"/>
                <a:ea typeface="楷体" panose="02010609060101010101" pitchFamily="49" charset="-122"/>
              </a:rPr>
              <a:t>实事求是、群众路线、独立自主的基本思想</a:t>
            </a:r>
            <a:r>
              <a:rPr lang="zh-CN" altLang="en-US" sz="2000" dirty="0">
                <a:latin typeface="楷体" panose="02010609060101010101" pitchFamily="49" charset="-122"/>
                <a:ea typeface="楷体" panose="02010609060101010101" pitchFamily="49" charset="-122"/>
              </a:rPr>
              <a:t>，标志着毛泽东思想</a:t>
            </a:r>
            <a:r>
              <a:rPr lang="zh-CN" altLang="en-US" sz="2000" b="1" dirty="0">
                <a:latin typeface="楷体" panose="02010609060101010101" pitchFamily="49" charset="-122"/>
                <a:ea typeface="楷体" panose="02010609060101010101" pitchFamily="49" charset="-122"/>
              </a:rPr>
              <a:t>初步形成</a:t>
            </a:r>
            <a:r>
              <a:rPr lang="zh-CN" altLang="en-US" sz="2000" dirty="0">
                <a:latin typeface="楷体" panose="02010609060101010101" pitchFamily="49" charset="-122"/>
                <a:ea typeface="楷体" panose="02010609060101010101" pitchFamily="49" charset="-122"/>
              </a:rPr>
              <a:t>。</a:t>
            </a:r>
          </a:p>
        </p:txBody>
      </p:sp>
      <p:sp>
        <p:nvSpPr>
          <p:cNvPr id="4" name="矩形 3"/>
          <p:cNvSpPr/>
          <p:nvPr/>
        </p:nvSpPr>
        <p:spPr>
          <a:xfrm>
            <a:off x="2532518" y="4016383"/>
            <a:ext cx="7126964" cy="1015663"/>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）在土地革命战争后期和抗日战争时期，毛泽东写了大量著作，对</a:t>
            </a:r>
            <a:r>
              <a:rPr lang="zh-CN" altLang="en-US" sz="2000" b="1" dirty="0">
                <a:latin typeface="楷体" panose="02010609060101010101" pitchFamily="49" charset="-122"/>
                <a:ea typeface="楷体" panose="02010609060101010101" pitchFamily="49" charset="-122"/>
              </a:rPr>
              <a:t>新民主主义理论作了系统而完整的阐述</a:t>
            </a:r>
            <a:r>
              <a:rPr lang="zh-CN" altLang="en-US" sz="2000" dirty="0">
                <a:latin typeface="楷体" panose="02010609060101010101" pitchFamily="49" charset="-122"/>
                <a:ea typeface="楷体" panose="02010609060101010101" pitchFamily="49" charset="-122"/>
              </a:rPr>
              <a:t>，标志着毛泽东思想达到</a:t>
            </a:r>
            <a:r>
              <a:rPr lang="zh-CN" altLang="en-US" sz="2000" b="1" dirty="0">
                <a:latin typeface="楷体" panose="02010609060101010101" pitchFamily="49" charset="-122"/>
                <a:ea typeface="楷体" panose="02010609060101010101" pitchFamily="49" charset="-122"/>
              </a:rPr>
              <a:t>成熟</a:t>
            </a:r>
            <a:r>
              <a:rPr lang="zh-CN" altLang="en-US" sz="2000" dirty="0">
                <a:latin typeface="楷体" panose="02010609060101010101" pitchFamily="49" charset="-122"/>
                <a:ea typeface="楷体" panose="02010609060101010101" pitchFamily="49" charset="-122"/>
              </a:rPr>
              <a:t>。</a:t>
            </a:r>
          </a:p>
        </p:txBody>
      </p:sp>
      <p:sp>
        <p:nvSpPr>
          <p:cNvPr id="5" name="矩形 4"/>
          <p:cNvSpPr/>
          <p:nvPr/>
        </p:nvSpPr>
        <p:spPr>
          <a:xfrm>
            <a:off x="2532518" y="5216676"/>
            <a:ext cx="7126964" cy="1015663"/>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）在解放战争和从新民主主义向社会主义的过渡时期，毛泽东思想在</a:t>
            </a:r>
            <a:r>
              <a:rPr lang="zh-CN" altLang="en-US" sz="2000" b="1" dirty="0">
                <a:latin typeface="楷体" panose="02010609060101010101" pitchFamily="49" charset="-122"/>
                <a:ea typeface="楷体" panose="02010609060101010101" pitchFamily="49" charset="-122"/>
              </a:rPr>
              <a:t>军事原则、战略策略和政策、国家政权理论、革命转变理论</a:t>
            </a:r>
            <a:r>
              <a:rPr lang="zh-CN" altLang="en-US" sz="2000" dirty="0">
                <a:latin typeface="楷体" panose="02010609060101010101" pitchFamily="49" charset="-122"/>
                <a:ea typeface="楷体" panose="02010609060101010101" pitchFamily="49" charset="-122"/>
              </a:rPr>
              <a:t>等方面，均有新的</a:t>
            </a:r>
            <a:r>
              <a:rPr lang="zh-CN" altLang="en-US" sz="2000" b="1" dirty="0">
                <a:latin typeface="楷体" panose="02010609060101010101" pitchFamily="49" charset="-122"/>
                <a:ea typeface="楷体" panose="02010609060101010101" pitchFamily="49" charset="-122"/>
              </a:rPr>
              <a:t>重大发展</a:t>
            </a:r>
            <a:r>
              <a:rPr lang="zh-CN" altLang="en-US" sz="20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619050060"/>
      </p:ext>
    </p:extLst>
  </p:cSld>
  <p:clrMapOvr>
    <a:masterClrMapping/>
  </p:clrMapOvr>
  <mc:AlternateContent xmlns:mc="http://schemas.openxmlformats.org/markup-compatibility/2006">
    <mc:Choice xmlns:p14="http://schemas.microsoft.com/office/powerpoint/2010/main" Requires="p14">
      <p:transition spd="slow" p14:dur="1500" advClick="0" advTm="36012">
        <p:random/>
      </p:transition>
    </mc:Choice>
    <mc:Fallback>
      <p:transition spd="slow" advClick="0" advTm="3601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782130" y="839987"/>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毛泽东思想</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发展过程</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955993" y="1778286"/>
            <a:ext cx="7285852" cy="163121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在社会主义建设时期，在探索中国社会主义建设道路的曲折历程中，毛泽东等在工作重心转移、社会主义现代化目标等方面，提出了许多重要思想观点，特别是创立了社会主义社会矛盾学说。但毛泽东晚年也有失误，毛泽东思想在</a:t>
            </a:r>
            <a:r>
              <a:rPr lang="zh-CN" altLang="en-US" sz="2000" b="1" dirty="0">
                <a:latin typeface="楷体" panose="02010609060101010101" pitchFamily="49" charset="-122"/>
                <a:ea typeface="楷体" panose="02010609060101010101" pitchFamily="49" charset="-122"/>
              </a:rPr>
              <a:t>曲折中得到发展</a:t>
            </a:r>
            <a:r>
              <a:rPr lang="zh-CN" altLang="en-US" sz="2000" dirty="0"/>
              <a:t>。</a:t>
            </a:r>
          </a:p>
        </p:txBody>
      </p:sp>
      <p:sp>
        <p:nvSpPr>
          <p:cNvPr id="4" name="矩形 3"/>
          <p:cNvSpPr/>
          <p:nvPr/>
        </p:nvSpPr>
        <p:spPr>
          <a:xfrm>
            <a:off x="2955992" y="3745719"/>
            <a:ext cx="7285851" cy="163121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十一届三中全会后，以邓小平为代表的中国共产党人在坚持毛泽东思想的基础上，发展了毛泽东思想，创立了建设有中国特色社会主义理论，即邓小平理论。邓小平理论是对毛泽东思想的继承和发展，是当代中国的马克思主义，开辟了马克思主义在中国发展的新阶段。</a:t>
            </a:r>
          </a:p>
        </p:txBody>
      </p:sp>
    </p:spTree>
    <p:extLst>
      <p:ext uri="{BB962C8B-B14F-4D97-AF65-F5344CB8AC3E}">
        <p14:creationId xmlns:p14="http://schemas.microsoft.com/office/powerpoint/2010/main" val="3774478081"/>
      </p:ext>
    </p:extLst>
  </p:cSld>
  <p:clrMapOvr>
    <a:masterClrMapping/>
  </p:clrMapOvr>
  <mc:AlternateContent xmlns:mc="http://schemas.openxmlformats.org/markup-compatibility/2006">
    <mc:Choice xmlns:p14="http://schemas.microsoft.com/office/powerpoint/2010/main" Requires="p14">
      <p:transition spd="slow" p14:dur="1500" advClick="0" advTm="20874">
        <p:random/>
      </p:transition>
    </mc:Choice>
    <mc:Fallback>
      <p:transition spd="slow" advClick="0" advTm="2087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9D752C-F332-4E0E-B34B-EB61C23F2B08}"/>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1997" cy="6857999"/>
          </a:xfrm>
          <a:prstGeom prst="rect">
            <a:avLst/>
          </a:prstGeom>
        </p:spPr>
      </p:pic>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毛泽东思想</a:t>
            </a:r>
            <a:r>
              <a:rPr lang="en-US" altLang="zh-CN" sz="4400" b="1" dirty="0"/>
              <a:t>-</a:t>
            </a:r>
            <a:r>
              <a:rPr lang="zh-CN" altLang="en-US" sz="4400" b="1" dirty="0"/>
              <a:t>地位确立</a:t>
            </a: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7</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3778180555"/>
      </p:ext>
    </p:extLst>
  </p:cSld>
  <p:clrMapOvr>
    <a:masterClrMapping/>
  </p:clrMapOvr>
  <mc:AlternateContent xmlns:mc="http://schemas.openxmlformats.org/markup-compatibility/2006">
    <mc:Choice xmlns:p14="http://schemas.microsoft.com/office/powerpoint/2010/main" Requires="p14">
      <p:transition spd="slow" p14:dur="1500" advClick="0" advTm="1624">
        <p:random/>
      </p:transition>
    </mc:Choice>
    <mc:Fallback>
      <p:transition spd="slow" advClick="0" advTm="162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12">
            <a:extLst>
              <a:ext uri="{FF2B5EF4-FFF2-40B4-BE49-F238E27FC236}">
                <a16:creationId xmlns:a16="http://schemas.microsoft.com/office/drawing/2014/main" id="{862043E7-7B07-414A-AE01-CC62804E04AA}"/>
              </a:ext>
            </a:extLst>
          </p:cNvPr>
          <p:cNvSpPr/>
          <p:nvPr/>
        </p:nvSpPr>
        <p:spPr>
          <a:xfrm>
            <a:off x="9177782" y="3210662"/>
            <a:ext cx="2773466" cy="3174450"/>
          </a:xfrm>
          <a:custGeom>
            <a:avLst/>
            <a:gdLst>
              <a:gd name="connsiteX0" fmla="*/ 239843 w 3028013"/>
              <a:gd name="connsiteY0" fmla="*/ 914400 h 2908092"/>
              <a:gd name="connsiteX1" fmla="*/ 209862 w 3028013"/>
              <a:gd name="connsiteY1" fmla="*/ 1034322 h 2908092"/>
              <a:gd name="connsiteX2" fmla="*/ 164892 w 3028013"/>
              <a:gd name="connsiteY2" fmla="*/ 1079292 h 2908092"/>
              <a:gd name="connsiteX3" fmla="*/ 149902 w 3028013"/>
              <a:gd name="connsiteY3" fmla="*/ 1124263 h 2908092"/>
              <a:gd name="connsiteX4" fmla="*/ 164892 w 3028013"/>
              <a:gd name="connsiteY4" fmla="*/ 1214204 h 2908092"/>
              <a:gd name="connsiteX5" fmla="*/ 209862 w 3028013"/>
              <a:gd name="connsiteY5" fmla="*/ 1364105 h 2908092"/>
              <a:gd name="connsiteX6" fmla="*/ 239843 w 3028013"/>
              <a:gd name="connsiteY6" fmla="*/ 1394086 h 2908092"/>
              <a:gd name="connsiteX7" fmla="*/ 269823 w 3028013"/>
              <a:gd name="connsiteY7" fmla="*/ 1484027 h 2908092"/>
              <a:gd name="connsiteX8" fmla="*/ 314794 w 3028013"/>
              <a:gd name="connsiteY8" fmla="*/ 1528997 h 2908092"/>
              <a:gd name="connsiteX9" fmla="*/ 389744 w 3028013"/>
              <a:gd name="connsiteY9" fmla="*/ 1588958 h 2908092"/>
              <a:gd name="connsiteX10" fmla="*/ 374754 w 3028013"/>
              <a:gd name="connsiteY10" fmla="*/ 1663909 h 2908092"/>
              <a:gd name="connsiteX11" fmla="*/ 344774 w 3028013"/>
              <a:gd name="connsiteY11" fmla="*/ 1753850 h 2908092"/>
              <a:gd name="connsiteX12" fmla="*/ 299803 w 3028013"/>
              <a:gd name="connsiteY12" fmla="*/ 2143594 h 2908092"/>
              <a:gd name="connsiteX13" fmla="*/ 269823 w 3028013"/>
              <a:gd name="connsiteY13" fmla="*/ 2188564 h 2908092"/>
              <a:gd name="connsiteX14" fmla="*/ 254833 w 3028013"/>
              <a:gd name="connsiteY14" fmla="*/ 2233535 h 2908092"/>
              <a:gd name="connsiteX15" fmla="*/ 239843 w 3028013"/>
              <a:gd name="connsiteY15" fmla="*/ 2383437 h 2908092"/>
              <a:gd name="connsiteX16" fmla="*/ 284813 w 3028013"/>
              <a:gd name="connsiteY16" fmla="*/ 2413417 h 2908092"/>
              <a:gd name="connsiteX17" fmla="*/ 374754 w 3028013"/>
              <a:gd name="connsiteY17" fmla="*/ 2443397 h 2908092"/>
              <a:gd name="connsiteX18" fmla="*/ 449705 w 3028013"/>
              <a:gd name="connsiteY18" fmla="*/ 2488368 h 2908092"/>
              <a:gd name="connsiteX19" fmla="*/ 539646 w 3028013"/>
              <a:gd name="connsiteY19" fmla="*/ 2533338 h 2908092"/>
              <a:gd name="connsiteX20" fmla="*/ 584617 w 3028013"/>
              <a:gd name="connsiteY20" fmla="*/ 2623279 h 2908092"/>
              <a:gd name="connsiteX21" fmla="*/ 629587 w 3028013"/>
              <a:gd name="connsiteY21" fmla="*/ 2653259 h 2908092"/>
              <a:gd name="connsiteX22" fmla="*/ 689548 w 3028013"/>
              <a:gd name="connsiteY22" fmla="*/ 2713220 h 2908092"/>
              <a:gd name="connsiteX23" fmla="*/ 824459 w 3028013"/>
              <a:gd name="connsiteY23" fmla="*/ 2803161 h 2908092"/>
              <a:gd name="connsiteX24" fmla="*/ 914400 w 3028013"/>
              <a:gd name="connsiteY24" fmla="*/ 2863122 h 2908092"/>
              <a:gd name="connsiteX25" fmla="*/ 959371 w 3028013"/>
              <a:gd name="connsiteY25" fmla="*/ 2893102 h 2908092"/>
              <a:gd name="connsiteX26" fmla="*/ 1019331 w 3028013"/>
              <a:gd name="connsiteY26" fmla="*/ 2908092 h 2908092"/>
              <a:gd name="connsiteX27" fmla="*/ 1199213 w 3028013"/>
              <a:gd name="connsiteY27" fmla="*/ 2893102 h 2908092"/>
              <a:gd name="connsiteX28" fmla="*/ 1244184 w 3028013"/>
              <a:gd name="connsiteY28" fmla="*/ 2878112 h 2908092"/>
              <a:gd name="connsiteX29" fmla="*/ 1349115 w 3028013"/>
              <a:gd name="connsiteY29" fmla="*/ 2863122 h 2908092"/>
              <a:gd name="connsiteX30" fmla="*/ 1439056 w 3028013"/>
              <a:gd name="connsiteY30" fmla="*/ 2848132 h 2908092"/>
              <a:gd name="connsiteX31" fmla="*/ 1828800 w 3028013"/>
              <a:gd name="connsiteY31" fmla="*/ 2833141 h 2908092"/>
              <a:gd name="connsiteX32" fmla="*/ 2023672 w 3028013"/>
              <a:gd name="connsiteY32" fmla="*/ 2818151 h 2908092"/>
              <a:gd name="connsiteX33" fmla="*/ 2218544 w 3028013"/>
              <a:gd name="connsiteY33" fmla="*/ 2773181 h 2908092"/>
              <a:gd name="connsiteX34" fmla="*/ 2248525 w 3028013"/>
              <a:gd name="connsiteY34" fmla="*/ 2743200 h 2908092"/>
              <a:gd name="connsiteX35" fmla="*/ 2353456 w 3028013"/>
              <a:gd name="connsiteY35" fmla="*/ 2653259 h 2908092"/>
              <a:gd name="connsiteX36" fmla="*/ 2413417 w 3028013"/>
              <a:gd name="connsiteY36" fmla="*/ 2563318 h 2908092"/>
              <a:gd name="connsiteX37" fmla="*/ 2428407 w 3028013"/>
              <a:gd name="connsiteY37" fmla="*/ 2518348 h 2908092"/>
              <a:gd name="connsiteX38" fmla="*/ 2488367 w 3028013"/>
              <a:gd name="connsiteY38" fmla="*/ 2428407 h 2908092"/>
              <a:gd name="connsiteX39" fmla="*/ 2533338 w 3028013"/>
              <a:gd name="connsiteY39" fmla="*/ 2353456 h 2908092"/>
              <a:gd name="connsiteX40" fmla="*/ 2593299 w 3028013"/>
              <a:gd name="connsiteY40" fmla="*/ 2233535 h 2908092"/>
              <a:gd name="connsiteX41" fmla="*/ 2638269 w 3028013"/>
              <a:gd name="connsiteY41" fmla="*/ 2203555 h 2908092"/>
              <a:gd name="connsiteX42" fmla="*/ 2668249 w 3028013"/>
              <a:gd name="connsiteY42" fmla="*/ 2158584 h 2908092"/>
              <a:gd name="connsiteX43" fmla="*/ 2728210 w 3028013"/>
              <a:gd name="connsiteY43" fmla="*/ 2083633 h 2908092"/>
              <a:gd name="connsiteX44" fmla="*/ 2743200 w 3028013"/>
              <a:gd name="connsiteY44" fmla="*/ 2038663 h 2908092"/>
              <a:gd name="connsiteX45" fmla="*/ 2803161 w 3028013"/>
              <a:gd name="connsiteY45" fmla="*/ 1978702 h 2908092"/>
              <a:gd name="connsiteX46" fmla="*/ 2833141 w 3028013"/>
              <a:gd name="connsiteY46" fmla="*/ 1933732 h 2908092"/>
              <a:gd name="connsiteX47" fmla="*/ 2893102 w 3028013"/>
              <a:gd name="connsiteY47" fmla="*/ 1873771 h 2908092"/>
              <a:gd name="connsiteX48" fmla="*/ 2983043 w 3028013"/>
              <a:gd name="connsiteY48" fmla="*/ 1753850 h 2908092"/>
              <a:gd name="connsiteX49" fmla="*/ 3028013 w 3028013"/>
              <a:gd name="connsiteY49" fmla="*/ 1573968 h 2908092"/>
              <a:gd name="connsiteX50" fmla="*/ 3013023 w 3028013"/>
              <a:gd name="connsiteY50" fmla="*/ 1274164 h 2908092"/>
              <a:gd name="connsiteX51" fmla="*/ 2968053 w 3028013"/>
              <a:gd name="connsiteY51" fmla="*/ 1259174 h 2908092"/>
              <a:gd name="connsiteX52" fmla="*/ 2833141 w 3028013"/>
              <a:gd name="connsiteY52" fmla="*/ 1214204 h 2908092"/>
              <a:gd name="connsiteX53" fmla="*/ 2803161 w 3028013"/>
              <a:gd name="connsiteY53" fmla="*/ 1169233 h 2908092"/>
              <a:gd name="connsiteX54" fmla="*/ 2743200 w 3028013"/>
              <a:gd name="connsiteY54" fmla="*/ 1094282 h 2908092"/>
              <a:gd name="connsiteX55" fmla="*/ 2713220 w 3028013"/>
              <a:gd name="connsiteY55" fmla="*/ 1004341 h 2908092"/>
              <a:gd name="connsiteX56" fmla="*/ 2638269 w 3028013"/>
              <a:gd name="connsiteY56" fmla="*/ 779489 h 2908092"/>
              <a:gd name="connsiteX57" fmla="*/ 2578308 w 3028013"/>
              <a:gd name="connsiteY57" fmla="*/ 599607 h 2908092"/>
              <a:gd name="connsiteX58" fmla="*/ 2563318 w 3028013"/>
              <a:gd name="connsiteY58" fmla="*/ 554637 h 2908092"/>
              <a:gd name="connsiteX59" fmla="*/ 2503358 w 3028013"/>
              <a:gd name="connsiteY59" fmla="*/ 479686 h 2908092"/>
              <a:gd name="connsiteX60" fmla="*/ 2428407 w 3028013"/>
              <a:gd name="connsiteY60" fmla="*/ 404735 h 2908092"/>
              <a:gd name="connsiteX61" fmla="*/ 2398426 w 3028013"/>
              <a:gd name="connsiteY61" fmla="*/ 374755 h 2908092"/>
              <a:gd name="connsiteX62" fmla="*/ 2368446 w 3028013"/>
              <a:gd name="connsiteY62" fmla="*/ 329784 h 2908092"/>
              <a:gd name="connsiteX63" fmla="*/ 2323476 w 3028013"/>
              <a:gd name="connsiteY63" fmla="*/ 299804 h 2908092"/>
              <a:gd name="connsiteX64" fmla="*/ 2248525 w 3028013"/>
              <a:gd name="connsiteY64" fmla="*/ 224853 h 2908092"/>
              <a:gd name="connsiteX65" fmla="*/ 2218544 w 3028013"/>
              <a:gd name="connsiteY65" fmla="*/ 194873 h 2908092"/>
              <a:gd name="connsiteX66" fmla="*/ 2188564 w 3028013"/>
              <a:gd name="connsiteY66" fmla="*/ 164892 h 2908092"/>
              <a:gd name="connsiteX67" fmla="*/ 2143594 w 3028013"/>
              <a:gd name="connsiteY67" fmla="*/ 149902 h 2908092"/>
              <a:gd name="connsiteX68" fmla="*/ 2053653 w 3028013"/>
              <a:gd name="connsiteY68" fmla="*/ 104932 h 2908092"/>
              <a:gd name="connsiteX69" fmla="*/ 2023672 w 3028013"/>
              <a:gd name="connsiteY69" fmla="*/ 74951 h 2908092"/>
              <a:gd name="connsiteX70" fmla="*/ 1918741 w 3028013"/>
              <a:gd name="connsiteY70" fmla="*/ 44971 h 2908092"/>
              <a:gd name="connsiteX71" fmla="*/ 1663908 w 3028013"/>
              <a:gd name="connsiteY71" fmla="*/ 14991 h 2908092"/>
              <a:gd name="connsiteX72" fmla="*/ 1528997 w 3028013"/>
              <a:gd name="connsiteY72" fmla="*/ 0 h 2908092"/>
              <a:gd name="connsiteX73" fmla="*/ 1094282 w 3028013"/>
              <a:gd name="connsiteY73" fmla="*/ 14991 h 2908092"/>
              <a:gd name="connsiteX74" fmla="*/ 1004341 w 3028013"/>
              <a:gd name="connsiteY74" fmla="*/ 44971 h 2908092"/>
              <a:gd name="connsiteX75" fmla="*/ 914400 w 3028013"/>
              <a:gd name="connsiteY75" fmla="*/ 59961 h 2908092"/>
              <a:gd name="connsiteX76" fmla="*/ 809469 w 3028013"/>
              <a:gd name="connsiteY76" fmla="*/ 89941 h 2908092"/>
              <a:gd name="connsiteX77" fmla="*/ 764499 w 3028013"/>
              <a:gd name="connsiteY77" fmla="*/ 104932 h 2908092"/>
              <a:gd name="connsiteX78" fmla="*/ 689548 w 3028013"/>
              <a:gd name="connsiteY78" fmla="*/ 149902 h 2908092"/>
              <a:gd name="connsiteX79" fmla="*/ 659567 w 3028013"/>
              <a:gd name="connsiteY79" fmla="*/ 179882 h 2908092"/>
              <a:gd name="connsiteX80" fmla="*/ 194872 w 3028013"/>
              <a:gd name="connsiteY80" fmla="*/ 179882 h 2908092"/>
              <a:gd name="connsiteX81" fmla="*/ 149902 w 3028013"/>
              <a:gd name="connsiteY81" fmla="*/ 194873 h 2908092"/>
              <a:gd name="connsiteX82" fmla="*/ 104931 w 3028013"/>
              <a:gd name="connsiteY82" fmla="*/ 284814 h 2908092"/>
              <a:gd name="connsiteX83" fmla="*/ 29980 w 3028013"/>
              <a:gd name="connsiteY83" fmla="*/ 374755 h 2908092"/>
              <a:gd name="connsiteX84" fmla="*/ 14990 w 3028013"/>
              <a:gd name="connsiteY84" fmla="*/ 434715 h 2908092"/>
              <a:gd name="connsiteX85" fmla="*/ 0 w 3028013"/>
              <a:gd name="connsiteY85" fmla="*/ 479686 h 2908092"/>
              <a:gd name="connsiteX86" fmla="*/ 44971 w 3028013"/>
              <a:gd name="connsiteY86" fmla="*/ 734518 h 2908092"/>
              <a:gd name="connsiteX87" fmla="*/ 74951 w 3028013"/>
              <a:gd name="connsiteY87" fmla="*/ 764499 h 2908092"/>
              <a:gd name="connsiteX88" fmla="*/ 104931 w 3028013"/>
              <a:gd name="connsiteY88" fmla="*/ 854440 h 2908092"/>
              <a:gd name="connsiteX89" fmla="*/ 119921 w 3028013"/>
              <a:gd name="connsiteY89" fmla="*/ 899410 h 2908092"/>
              <a:gd name="connsiteX90" fmla="*/ 149902 w 3028013"/>
              <a:gd name="connsiteY90" fmla="*/ 1004341 h 2908092"/>
              <a:gd name="connsiteX91" fmla="*/ 179882 w 3028013"/>
              <a:gd name="connsiteY91" fmla="*/ 1034322 h 2908092"/>
              <a:gd name="connsiteX92" fmla="*/ 224853 w 3028013"/>
              <a:gd name="connsiteY92" fmla="*/ 1064302 h 290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028013" h="2908092">
                <a:moveTo>
                  <a:pt x="239843" y="914400"/>
                </a:moveTo>
                <a:cubicBezTo>
                  <a:pt x="237680" y="925216"/>
                  <a:pt x="223033" y="1014565"/>
                  <a:pt x="209862" y="1034322"/>
                </a:cubicBezTo>
                <a:cubicBezTo>
                  <a:pt x="198103" y="1051961"/>
                  <a:pt x="179882" y="1064302"/>
                  <a:pt x="164892" y="1079292"/>
                </a:cubicBezTo>
                <a:cubicBezTo>
                  <a:pt x="159895" y="1094282"/>
                  <a:pt x="149902" y="1108462"/>
                  <a:pt x="149902" y="1124263"/>
                </a:cubicBezTo>
                <a:cubicBezTo>
                  <a:pt x="149902" y="1154657"/>
                  <a:pt x="158931" y="1184400"/>
                  <a:pt x="164892" y="1214204"/>
                </a:cubicBezTo>
                <a:cubicBezTo>
                  <a:pt x="169987" y="1239679"/>
                  <a:pt x="200303" y="1354546"/>
                  <a:pt x="209862" y="1364105"/>
                </a:cubicBezTo>
                <a:lnTo>
                  <a:pt x="239843" y="1394086"/>
                </a:lnTo>
                <a:cubicBezTo>
                  <a:pt x="249836" y="1424066"/>
                  <a:pt x="247477" y="1461681"/>
                  <a:pt x="269823" y="1484027"/>
                </a:cubicBezTo>
                <a:cubicBezTo>
                  <a:pt x="284813" y="1499017"/>
                  <a:pt x="298508" y="1515426"/>
                  <a:pt x="314794" y="1528997"/>
                </a:cubicBezTo>
                <a:cubicBezTo>
                  <a:pt x="428235" y="1623530"/>
                  <a:pt x="302536" y="1501747"/>
                  <a:pt x="389744" y="1588958"/>
                </a:cubicBezTo>
                <a:cubicBezTo>
                  <a:pt x="384747" y="1613942"/>
                  <a:pt x="381458" y="1639328"/>
                  <a:pt x="374754" y="1663909"/>
                </a:cubicBezTo>
                <a:cubicBezTo>
                  <a:pt x="366439" y="1694398"/>
                  <a:pt x="344774" y="1753850"/>
                  <a:pt x="344774" y="1753850"/>
                </a:cubicBezTo>
                <a:cubicBezTo>
                  <a:pt x="344025" y="1768832"/>
                  <a:pt x="356430" y="2058654"/>
                  <a:pt x="299803" y="2143594"/>
                </a:cubicBezTo>
                <a:lnTo>
                  <a:pt x="269823" y="2188564"/>
                </a:lnTo>
                <a:cubicBezTo>
                  <a:pt x="264826" y="2203554"/>
                  <a:pt x="261899" y="2219402"/>
                  <a:pt x="254833" y="2233535"/>
                </a:cubicBezTo>
                <a:cubicBezTo>
                  <a:pt x="221082" y="2301039"/>
                  <a:pt x="191264" y="2274134"/>
                  <a:pt x="239843" y="2383437"/>
                </a:cubicBezTo>
                <a:cubicBezTo>
                  <a:pt x="247160" y="2399900"/>
                  <a:pt x="268350" y="2406100"/>
                  <a:pt x="284813" y="2413417"/>
                </a:cubicBezTo>
                <a:cubicBezTo>
                  <a:pt x="313691" y="2426252"/>
                  <a:pt x="374754" y="2443397"/>
                  <a:pt x="374754" y="2443397"/>
                </a:cubicBezTo>
                <a:cubicBezTo>
                  <a:pt x="433313" y="2501954"/>
                  <a:pt x="371869" y="2449449"/>
                  <a:pt x="449705" y="2488368"/>
                </a:cubicBezTo>
                <a:cubicBezTo>
                  <a:pt x="565932" y="2546482"/>
                  <a:pt x="426620" y="2495663"/>
                  <a:pt x="539646" y="2533338"/>
                </a:cubicBezTo>
                <a:cubicBezTo>
                  <a:pt x="551838" y="2569916"/>
                  <a:pt x="555556" y="2594219"/>
                  <a:pt x="584617" y="2623279"/>
                </a:cubicBezTo>
                <a:cubicBezTo>
                  <a:pt x="597356" y="2636018"/>
                  <a:pt x="615908" y="2641535"/>
                  <a:pt x="629587" y="2653259"/>
                </a:cubicBezTo>
                <a:cubicBezTo>
                  <a:pt x="651048" y="2671654"/>
                  <a:pt x="666029" y="2697541"/>
                  <a:pt x="689548" y="2713220"/>
                </a:cubicBezTo>
                <a:lnTo>
                  <a:pt x="824459" y="2803161"/>
                </a:lnTo>
                <a:lnTo>
                  <a:pt x="914400" y="2863122"/>
                </a:lnTo>
                <a:cubicBezTo>
                  <a:pt x="929390" y="2873116"/>
                  <a:pt x="941893" y="2888732"/>
                  <a:pt x="959371" y="2893102"/>
                </a:cubicBezTo>
                <a:lnTo>
                  <a:pt x="1019331" y="2908092"/>
                </a:lnTo>
                <a:cubicBezTo>
                  <a:pt x="1079292" y="2903095"/>
                  <a:pt x="1139572" y="2901054"/>
                  <a:pt x="1199213" y="2893102"/>
                </a:cubicBezTo>
                <a:cubicBezTo>
                  <a:pt x="1214876" y="2891014"/>
                  <a:pt x="1228690" y="2881211"/>
                  <a:pt x="1244184" y="2878112"/>
                </a:cubicBezTo>
                <a:cubicBezTo>
                  <a:pt x="1278830" y="2871183"/>
                  <a:pt x="1314194" y="2868494"/>
                  <a:pt x="1349115" y="2863122"/>
                </a:cubicBezTo>
                <a:cubicBezTo>
                  <a:pt x="1379155" y="2858500"/>
                  <a:pt x="1408721" y="2850028"/>
                  <a:pt x="1439056" y="2848132"/>
                </a:cubicBezTo>
                <a:cubicBezTo>
                  <a:pt x="1568814" y="2840022"/>
                  <a:pt x="1698960" y="2839800"/>
                  <a:pt x="1828800" y="2833141"/>
                </a:cubicBezTo>
                <a:cubicBezTo>
                  <a:pt x="1893864" y="2829804"/>
                  <a:pt x="1958715" y="2823148"/>
                  <a:pt x="2023672" y="2818151"/>
                </a:cubicBezTo>
                <a:cubicBezTo>
                  <a:pt x="2189068" y="2785072"/>
                  <a:pt x="2125232" y="2804285"/>
                  <a:pt x="2218544" y="2773181"/>
                </a:cubicBezTo>
                <a:cubicBezTo>
                  <a:pt x="2228538" y="2763187"/>
                  <a:pt x="2237489" y="2752029"/>
                  <a:pt x="2248525" y="2743200"/>
                </a:cubicBezTo>
                <a:cubicBezTo>
                  <a:pt x="2296962" y="2704450"/>
                  <a:pt x="2312216" y="2715119"/>
                  <a:pt x="2353456" y="2653259"/>
                </a:cubicBezTo>
                <a:lnTo>
                  <a:pt x="2413417" y="2563318"/>
                </a:lnTo>
                <a:cubicBezTo>
                  <a:pt x="2418414" y="2548328"/>
                  <a:pt x="2420733" y="2532160"/>
                  <a:pt x="2428407" y="2518348"/>
                </a:cubicBezTo>
                <a:cubicBezTo>
                  <a:pt x="2445905" y="2486851"/>
                  <a:pt x="2476972" y="2462589"/>
                  <a:pt x="2488367" y="2428407"/>
                </a:cubicBezTo>
                <a:cubicBezTo>
                  <a:pt x="2507827" y="2370029"/>
                  <a:pt x="2492185" y="2394610"/>
                  <a:pt x="2533338" y="2353456"/>
                </a:cubicBezTo>
                <a:cubicBezTo>
                  <a:pt x="2557152" y="2282014"/>
                  <a:pt x="2545728" y="2271591"/>
                  <a:pt x="2593299" y="2233535"/>
                </a:cubicBezTo>
                <a:cubicBezTo>
                  <a:pt x="2607367" y="2222281"/>
                  <a:pt x="2623279" y="2213548"/>
                  <a:pt x="2638269" y="2203555"/>
                </a:cubicBezTo>
                <a:cubicBezTo>
                  <a:pt x="2648262" y="2188565"/>
                  <a:pt x="2656994" y="2172652"/>
                  <a:pt x="2668249" y="2158584"/>
                </a:cubicBezTo>
                <a:cubicBezTo>
                  <a:pt x="2705433" y="2112104"/>
                  <a:pt x="2697448" y="2145158"/>
                  <a:pt x="2728210" y="2083633"/>
                </a:cubicBezTo>
                <a:cubicBezTo>
                  <a:pt x="2735276" y="2069500"/>
                  <a:pt x="2734016" y="2051521"/>
                  <a:pt x="2743200" y="2038663"/>
                </a:cubicBezTo>
                <a:cubicBezTo>
                  <a:pt x="2759629" y="2015662"/>
                  <a:pt x="2787482" y="2002221"/>
                  <a:pt x="2803161" y="1978702"/>
                </a:cubicBezTo>
                <a:cubicBezTo>
                  <a:pt x="2813154" y="1963712"/>
                  <a:pt x="2821417" y="1947411"/>
                  <a:pt x="2833141" y="1933732"/>
                </a:cubicBezTo>
                <a:cubicBezTo>
                  <a:pt x="2851536" y="1912271"/>
                  <a:pt x="2877423" y="1897290"/>
                  <a:pt x="2893102" y="1873771"/>
                </a:cubicBezTo>
                <a:cubicBezTo>
                  <a:pt x="2960901" y="1772071"/>
                  <a:pt x="2927583" y="1809308"/>
                  <a:pt x="2983043" y="1753850"/>
                </a:cubicBezTo>
                <a:cubicBezTo>
                  <a:pt x="3022634" y="1635075"/>
                  <a:pt x="3007828" y="1695081"/>
                  <a:pt x="3028013" y="1573968"/>
                </a:cubicBezTo>
                <a:cubicBezTo>
                  <a:pt x="3023016" y="1474033"/>
                  <a:pt x="3031745" y="1372456"/>
                  <a:pt x="3013023" y="1274164"/>
                </a:cubicBezTo>
                <a:cubicBezTo>
                  <a:pt x="3010067" y="1258642"/>
                  <a:pt x="2981602" y="1267303"/>
                  <a:pt x="2968053" y="1259174"/>
                </a:cubicBezTo>
                <a:cubicBezTo>
                  <a:pt x="2864996" y="1197341"/>
                  <a:pt x="3072292" y="1248368"/>
                  <a:pt x="2833141" y="1214204"/>
                </a:cubicBezTo>
                <a:cubicBezTo>
                  <a:pt x="2823148" y="1199214"/>
                  <a:pt x="2814416" y="1183301"/>
                  <a:pt x="2803161" y="1169233"/>
                </a:cubicBezTo>
                <a:cubicBezTo>
                  <a:pt x="2772010" y="1130294"/>
                  <a:pt x="2766272" y="1146194"/>
                  <a:pt x="2743200" y="1094282"/>
                </a:cubicBezTo>
                <a:cubicBezTo>
                  <a:pt x="2730365" y="1065404"/>
                  <a:pt x="2723213" y="1034321"/>
                  <a:pt x="2713220" y="1004341"/>
                </a:cubicBezTo>
                <a:lnTo>
                  <a:pt x="2638269" y="779489"/>
                </a:lnTo>
                <a:lnTo>
                  <a:pt x="2578308" y="599607"/>
                </a:lnTo>
                <a:cubicBezTo>
                  <a:pt x="2573311" y="584617"/>
                  <a:pt x="2574491" y="565810"/>
                  <a:pt x="2563318" y="554637"/>
                </a:cubicBezTo>
                <a:cubicBezTo>
                  <a:pt x="2446409" y="437724"/>
                  <a:pt x="2635750" y="630991"/>
                  <a:pt x="2503358" y="479686"/>
                </a:cubicBezTo>
                <a:cubicBezTo>
                  <a:pt x="2480092" y="453096"/>
                  <a:pt x="2453391" y="429719"/>
                  <a:pt x="2428407" y="404735"/>
                </a:cubicBezTo>
                <a:cubicBezTo>
                  <a:pt x="2418413" y="394742"/>
                  <a:pt x="2406265" y="386514"/>
                  <a:pt x="2398426" y="374755"/>
                </a:cubicBezTo>
                <a:cubicBezTo>
                  <a:pt x="2388433" y="359765"/>
                  <a:pt x="2381185" y="342523"/>
                  <a:pt x="2368446" y="329784"/>
                </a:cubicBezTo>
                <a:cubicBezTo>
                  <a:pt x="2355707" y="317045"/>
                  <a:pt x="2337034" y="311667"/>
                  <a:pt x="2323476" y="299804"/>
                </a:cubicBezTo>
                <a:cubicBezTo>
                  <a:pt x="2296886" y="276538"/>
                  <a:pt x="2273509" y="249837"/>
                  <a:pt x="2248525" y="224853"/>
                </a:cubicBezTo>
                <a:lnTo>
                  <a:pt x="2218544" y="194873"/>
                </a:lnTo>
                <a:cubicBezTo>
                  <a:pt x="2208550" y="184879"/>
                  <a:pt x="2201972" y="169361"/>
                  <a:pt x="2188564" y="164892"/>
                </a:cubicBezTo>
                <a:cubicBezTo>
                  <a:pt x="2173574" y="159895"/>
                  <a:pt x="2157727" y="156968"/>
                  <a:pt x="2143594" y="149902"/>
                </a:cubicBezTo>
                <a:cubicBezTo>
                  <a:pt x="2027359" y="91785"/>
                  <a:pt x="2166686" y="142610"/>
                  <a:pt x="2053653" y="104932"/>
                </a:cubicBezTo>
                <a:cubicBezTo>
                  <a:pt x="2043659" y="94938"/>
                  <a:pt x="2035791" y="82223"/>
                  <a:pt x="2023672" y="74951"/>
                </a:cubicBezTo>
                <a:cubicBezTo>
                  <a:pt x="2008943" y="66113"/>
                  <a:pt x="1929118" y="47277"/>
                  <a:pt x="1918741" y="44971"/>
                </a:cubicBezTo>
                <a:cubicBezTo>
                  <a:pt x="1800080" y="18602"/>
                  <a:pt x="1833072" y="31102"/>
                  <a:pt x="1663908" y="14991"/>
                </a:cubicBezTo>
                <a:cubicBezTo>
                  <a:pt x="1618865" y="10701"/>
                  <a:pt x="1573967" y="4997"/>
                  <a:pt x="1528997" y="0"/>
                </a:cubicBezTo>
                <a:cubicBezTo>
                  <a:pt x="1384092" y="4997"/>
                  <a:pt x="1238743" y="2608"/>
                  <a:pt x="1094282" y="14991"/>
                </a:cubicBezTo>
                <a:cubicBezTo>
                  <a:pt x="1062795" y="17690"/>
                  <a:pt x="1035513" y="39776"/>
                  <a:pt x="1004341" y="44971"/>
                </a:cubicBezTo>
                <a:lnTo>
                  <a:pt x="914400" y="59961"/>
                </a:lnTo>
                <a:cubicBezTo>
                  <a:pt x="806558" y="95908"/>
                  <a:pt x="941252" y="52288"/>
                  <a:pt x="809469" y="89941"/>
                </a:cubicBezTo>
                <a:cubicBezTo>
                  <a:pt x="794276" y="94282"/>
                  <a:pt x="779489" y="99935"/>
                  <a:pt x="764499" y="104932"/>
                </a:cubicBezTo>
                <a:cubicBezTo>
                  <a:pt x="688533" y="180895"/>
                  <a:pt x="786845" y="91524"/>
                  <a:pt x="689548" y="149902"/>
                </a:cubicBezTo>
                <a:cubicBezTo>
                  <a:pt x="677429" y="157173"/>
                  <a:pt x="669561" y="169889"/>
                  <a:pt x="659567" y="179882"/>
                </a:cubicBezTo>
                <a:cubicBezTo>
                  <a:pt x="444245" y="170910"/>
                  <a:pt x="365711" y="145713"/>
                  <a:pt x="194872" y="179882"/>
                </a:cubicBezTo>
                <a:cubicBezTo>
                  <a:pt x="179378" y="182981"/>
                  <a:pt x="164892" y="189876"/>
                  <a:pt x="149902" y="194873"/>
                </a:cubicBezTo>
                <a:cubicBezTo>
                  <a:pt x="63987" y="323741"/>
                  <a:pt x="166988" y="160699"/>
                  <a:pt x="104931" y="284814"/>
                </a:cubicBezTo>
                <a:cubicBezTo>
                  <a:pt x="84062" y="326553"/>
                  <a:pt x="63132" y="341603"/>
                  <a:pt x="29980" y="374755"/>
                </a:cubicBezTo>
                <a:cubicBezTo>
                  <a:pt x="24983" y="394742"/>
                  <a:pt x="20650" y="414906"/>
                  <a:pt x="14990" y="434715"/>
                </a:cubicBezTo>
                <a:cubicBezTo>
                  <a:pt x="10649" y="449908"/>
                  <a:pt x="0" y="463885"/>
                  <a:pt x="0" y="479686"/>
                </a:cubicBezTo>
                <a:cubicBezTo>
                  <a:pt x="0" y="492527"/>
                  <a:pt x="7759" y="697304"/>
                  <a:pt x="44971" y="734518"/>
                </a:cubicBezTo>
                <a:lnTo>
                  <a:pt x="74951" y="764499"/>
                </a:lnTo>
                <a:lnTo>
                  <a:pt x="104931" y="854440"/>
                </a:lnTo>
                <a:cubicBezTo>
                  <a:pt x="109928" y="869430"/>
                  <a:pt x="116089" y="884081"/>
                  <a:pt x="119921" y="899410"/>
                </a:cubicBezTo>
                <a:cubicBezTo>
                  <a:pt x="122721" y="910608"/>
                  <a:pt x="140687" y="988982"/>
                  <a:pt x="149902" y="1004341"/>
                </a:cubicBezTo>
                <a:cubicBezTo>
                  <a:pt x="157173" y="1016460"/>
                  <a:pt x="168846" y="1025493"/>
                  <a:pt x="179882" y="1034322"/>
                </a:cubicBezTo>
                <a:cubicBezTo>
                  <a:pt x="193950" y="1045577"/>
                  <a:pt x="224853" y="1064302"/>
                  <a:pt x="224853" y="1064302"/>
                </a:cubicBezTo>
              </a:path>
            </a:pathLst>
          </a:custGeom>
          <a:solidFill>
            <a:schemeClr val="bg1">
              <a:lumMod val="65000"/>
              <a:alpha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a:extLst>
              <a:ext uri="{FF2B5EF4-FFF2-40B4-BE49-F238E27FC236}">
                <a16:creationId xmlns:a16="http://schemas.microsoft.com/office/drawing/2014/main" id="{C30E0E25-2351-4F09-A7CF-5CFD7566D82B}"/>
              </a:ext>
            </a:extLst>
          </p:cNvPr>
          <p:cNvSpPr/>
          <p:nvPr/>
        </p:nvSpPr>
        <p:spPr>
          <a:xfrm>
            <a:off x="1573959" y="1083147"/>
            <a:ext cx="1292662" cy="4398278"/>
          </a:xfrm>
          <a:prstGeom prst="rect">
            <a:avLst/>
          </a:prstGeom>
        </p:spPr>
        <p:txBody>
          <a:bodyPr vert="eaVert" wrap="square">
            <a:spAutoFit/>
          </a:bodyPr>
          <a:lstStyle/>
          <a:p>
            <a:pPr algn="ctr">
              <a:lnSpc>
                <a:spcPct val="150000"/>
              </a:lnSpc>
            </a:pPr>
            <a:r>
              <a:rPr lang="zh-CN" altLang="en-US" sz="2400" b="1" dirty="0">
                <a:latin typeface="楷体" panose="02010609060101010101" pitchFamily="49" charset="-122"/>
                <a:ea typeface="楷体" panose="02010609060101010101" pitchFamily="49" charset="-122"/>
              </a:rPr>
              <a:t>抓住机遇面对挑战：</a:t>
            </a:r>
            <a:endParaRPr lang="en-US" altLang="zh-CN" sz="2400" b="1" dirty="0">
              <a:latin typeface="楷体" panose="02010609060101010101" pitchFamily="49" charset="-122"/>
              <a:ea typeface="楷体" panose="02010609060101010101" pitchFamily="49" charset="-122"/>
            </a:endParaRPr>
          </a:p>
          <a:p>
            <a:pPr algn="ctr">
              <a:lnSpc>
                <a:spcPct val="150000"/>
              </a:lnSpc>
            </a:pPr>
            <a:r>
              <a:rPr lang="zh-CN" altLang="en-US" sz="2400" b="1" dirty="0">
                <a:latin typeface="楷体" panose="02010609060101010101" pitchFamily="49" charset="-122"/>
                <a:ea typeface="楷体" panose="02010609060101010101" pitchFamily="49" charset="-122"/>
              </a:rPr>
              <a:t>在党的领导下，信心无比！</a:t>
            </a:r>
          </a:p>
        </p:txBody>
      </p:sp>
      <p:sp>
        <p:nvSpPr>
          <p:cNvPr id="17" name="任意多边形 13">
            <a:extLst>
              <a:ext uri="{FF2B5EF4-FFF2-40B4-BE49-F238E27FC236}">
                <a16:creationId xmlns:a16="http://schemas.microsoft.com/office/drawing/2014/main" id="{6394D8D6-A7C8-4F24-A7B9-B232683937D7}"/>
              </a:ext>
            </a:extLst>
          </p:cNvPr>
          <p:cNvSpPr/>
          <p:nvPr/>
        </p:nvSpPr>
        <p:spPr>
          <a:xfrm>
            <a:off x="9466117" y="3475437"/>
            <a:ext cx="2196795" cy="2751641"/>
          </a:xfrm>
          <a:custGeom>
            <a:avLst/>
            <a:gdLst>
              <a:gd name="connsiteX0" fmla="*/ 89941 w 1439056"/>
              <a:gd name="connsiteY0" fmla="*/ 119921 h 1753849"/>
              <a:gd name="connsiteX1" fmla="*/ 119921 w 1439056"/>
              <a:gd name="connsiteY1" fmla="*/ 44970 h 1753849"/>
              <a:gd name="connsiteX2" fmla="*/ 164892 w 1439056"/>
              <a:gd name="connsiteY2" fmla="*/ 29980 h 1753849"/>
              <a:gd name="connsiteX3" fmla="*/ 209862 w 1439056"/>
              <a:gd name="connsiteY3" fmla="*/ 0 h 1753849"/>
              <a:gd name="connsiteX4" fmla="*/ 689547 w 1439056"/>
              <a:gd name="connsiteY4" fmla="*/ 14990 h 1753849"/>
              <a:gd name="connsiteX5" fmla="*/ 809469 w 1439056"/>
              <a:gd name="connsiteY5" fmla="*/ 44970 h 1753849"/>
              <a:gd name="connsiteX6" fmla="*/ 854439 w 1439056"/>
              <a:gd name="connsiteY6" fmla="*/ 59961 h 1753849"/>
              <a:gd name="connsiteX7" fmla="*/ 899410 w 1439056"/>
              <a:gd name="connsiteY7" fmla="*/ 89941 h 1753849"/>
              <a:gd name="connsiteX8" fmla="*/ 989351 w 1439056"/>
              <a:gd name="connsiteY8" fmla="*/ 119921 h 1753849"/>
              <a:gd name="connsiteX9" fmla="*/ 1079292 w 1439056"/>
              <a:gd name="connsiteY9" fmla="*/ 179882 h 1753849"/>
              <a:gd name="connsiteX10" fmla="*/ 1124262 w 1439056"/>
              <a:gd name="connsiteY10" fmla="*/ 209862 h 1753849"/>
              <a:gd name="connsiteX11" fmla="*/ 1229193 w 1439056"/>
              <a:gd name="connsiteY11" fmla="*/ 299803 h 1753849"/>
              <a:gd name="connsiteX12" fmla="*/ 1304144 w 1439056"/>
              <a:gd name="connsiteY12" fmla="*/ 359764 h 1753849"/>
              <a:gd name="connsiteX13" fmla="*/ 1334124 w 1439056"/>
              <a:gd name="connsiteY13" fmla="*/ 404734 h 1753849"/>
              <a:gd name="connsiteX14" fmla="*/ 1364105 w 1439056"/>
              <a:gd name="connsiteY14" fmla="*/ 434715 h 1753849"/>
              <a:gd name="connsiteX15" fmla="*/ 1394085 w 1439056"/>
              <a:gd name="connsiteY15" fmla="*/ 629587 h 1753849"/>
              <a:gd name="connsiteX16" fmla="*/ 1439056 w 1439056"/>
              <a:gd name="connsiteY16" fmla="*/ 914400 h 1753849"/>
              <a:gd name="connsiteX17" fmla="*/ 1424065 w 1439056"/>
              <a:gd name="connsiteY17" fmla="*/ 1199213 h 1753849"/>
              <a:gd name="connsiteX18" fmla="*/ 1409075 w 1439056"/>
              <a:gd name="connsiteY18" fmla="*/ 1244184 h 1753849"/>
              <a:gd name="connsiteX19" fmla="*/ 1364105 w 1439056"/>
              <a:gd name="connsiteY19" fmla="*/ 1259174 h 1753849"/>
              <a:gd name="connsiteX20" fmla="*/ 1334124 w 1439056"/>
              <a:gd name="connsiteY20" fmla="*/ 1364105 h 1753849"/>
              <a:gd name="connsiteX21" fmla="*/ 1304144 w 1439056"/>
              <a:gd name="connsiteY21" fmla="*/ 1454046 h 1753849"/>
              <a:gd name="connsiteX22" fmla="*/ 1259174 w 1439056"/>
              <a:gd name="connsiteY22" fmla="*/ 1469036 h 1753849"/>
              <a:gd name="connsiteX23" fmla="*/ 1169233 w 1439056"/>
              <a:gd name="connsiteY23" fmla="*/ 1573967 h 1753849"/>
              <a:gd name="connsiteX24" fmla="*/ 1154242 w 1439056"/>
              <a:gd name="connsiteY24" fmla="*/ 1618938 h 1753849"/>
              <a:gd name="connsiteX25" fmla="*/ 1109272 w 1439056"/>
              <a:gd name="connsiteY25" fmla="*/ 1633928 h 1753849"/>
              <a:gd name="connsiteX26" fmla="*/ 1064301 w 1439056"/>
              <a:gd name="connsiteY26" fmla="*/ 1663908 h 1753849"/>
              <a:gd name="connsiteX27" fmla="*/ 884419 w 1439056"/>
              <a:gd name="connsiteY27" fmla="*/ 1693888 h 1753849"/>
              <a:gd name="connsiteX28" fmla="*/ 854439 w 1439056"/>
              <a:gd name="connsiteY28" fmla="*/ 1723869 h 1753849"/>
              <a:gd name="connsiteX29" fmla="*/ 674557 w 1439056"/>
              <a:gd name="connsiteY29" fmla="*/ 1753849 h 1753849"/>
              <a:gd name="connsiteX30" fmla="*/ 554636 w 1439056"/>
              <a:gd name="connsiteY30" fmla="*/ 1738859 h 1753849"/>
              <a:gd name="connsiteX31" fmla="*/ 464695 w 1439056"/>
              <a:gd name="connsiteY31" fmla="*/ 1708879 h 1753849"/>
              <a:gd name="connsiteX32" fmla="*/ 389744 w 1439056"/>
              <a:gd name="connsiteY32" fmla="*/ 1663908 h 1753849"/>
              <a:gd name="connsiteX33" fmla="*/ 299803 w 1439056"/>
              <a:gd name="connsiteY33" fmla="*/ 1618938 h 1753849"/>
              <a:gd name="connsiteX34" fmla="*/ 254833 w 1439056"/>
              <a:gd name="connsiteY34" fmla="*/ 1588957 h 1753849"/>
              <a:gd name="connsiteX35" fmla="*/ 164892 w 1439056"/>
              <a:gd name="connsiteY35" fmla="*/ 1558977 h 1753849"/>
              <a:gd name="connsiteX36" fmla="*/ 59960 w 1439056"/>
              <a:gd name="connsiteY36" fmla="*/ 1469036 h 1753849"/>
              <a:gd name="connsiteX37" fmla="*/ 44970 w 1439056"/>
              <a:gd name="connsiteY37" fmla="*/ 1274164 h 1753849"/>
              <a:gd name="connsiteX38" fmla="*/ 74951 w 1439056"/>
              <a:gd name="connsiteY38" fmla="*/ 1244184 h 1753849"/>
              <a:gd name="connsiteX39" fmla="*/ 104931 w 1439056"/>
              <a:gd name="connsiteY39" fmla="*/ 1109272 h 1753849"/>
              <a:gd name="connsiteX40" fmla="*/ 134911 w 1439056"/>
              <a:gd name="connsiteY40" fmla="*/ 1019331 h 1753849"/>
              <a:gd name="connsiteX41" fmla="*/ 179882 w 1439056"/>
              <a:gd name="connsiteY41" fmla="*/ 944380 h 1753849"/>
              <a:gd name="connsiteX42" fmla="*/ 134911 w 1439056"/>
              <a:gd name="connsiteY42" fmla="*/ 809469 h 1753849"/>
              <a:gd name="connsiteX43" fmla="*/ 89941 w 1439056"/>
              <a:gd name="connsiteY43" fmla="*/ 794479 h 1753849"/>
              <a:gd name="connsiteX44" fmla="*/ 59960 w 1439056"/>
              <a:gd name="connsiteY44" fmla="*/ 764498 h 1753849"/>
              <a:gd name="connsiteX45" fmla="*/ 14990 w 1439056"/>
              <a:gd name="connsiteY45" fmla="*/ 734518 h 1753849"/>
              <a:gd name="connsiteX46" fmla="*/ 0 w 1439056"/>
              <a:gd name="connsiteY46" fmla="*/ 689548 h 1753849"/>
              <a:gd name="connsiteX47" fmla="*/ 29980 w 1439056"/>
              <a:gd name="connsiteY47" fmla="*/ 584616 h 1753849"/>
              <a:gd name="connsiteX48" fmla="*/ 74951 w 1439056"/>
              <a:gd name="connsiteY48" fmla="*/ 494675 h 1753849"/>
              <a:gd name="connsiteX49" fmla="*/ 89941 w 1439056"/>
              <a:gd name="connsiteY49" fmla="*/ 404734 h 1753849"/>
              <a:gd name="connsiteX50" fmla="*/ 59960 w 1439056"/>
              <a:gd name="connsiteY50" fmla="*/ 224852 h 1753849"/>
              <a:gd name="connsiteX51" fmla="*/ 74951 w 1439056"/>
              <a:gd name="connsiteY51" fmla="*/ 179882 h 1753849"/>
              <a:gd name="connsiteX52" fmla="*/ 89941 w 1439056"/>
              <a:gd name="connsiteY52" fmla="*/ 119921 h 1753849"/>
              <a:gd name="connsiteX53" fmla="*/ 179882 w 1439056"/>
              <a:gd name="connsiteY53" fmla="*/ 74951 h 1753849"/>
              <a:gd name="connsiteX54" fmla="*/ 239842 w 1439056"/>
              <a:gd name="connsiteY54" fmla="*/ 14990 h 175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9056" h="1753849">
                <a:moveTo>
                  <a:pt x="89941" y="119921"/>
                </a:moveTo>
                <a:cubicBezTo>
                  <a:pt x="99934" y="94937"/>
                  <a:pt x="102695" y="65641"/>
                  <a:pt x="119921" y="44970"/>
                </a:cubicBezTo>
                <a:cubicBezTo>
                  <a:pt x="130037" y="32831"/>
                  <a:pt x="150759" y="37046"/>
                  <a:pt x="164892" y="29980"/>
                </a:cubicBezTo>
                <a:cubicBezTo>
                  <a:pt x="181006" y="21923"/>
                  <a:pt x="194872" y="9993"/>
                  <a:pt x="209862" y="0"/>
                </a:cubicBezTo>
                <a:cubicBezTo>
                  <a:pt x="369757" y="4997"/>
                  <a:pt x="530022" y="3026"/>
                  <a:pt x="689547" y="14990"/>
                </a:cubicBezTo>
                <a:cubicBezTo>
                  <a:pt x="730636" y="18072"/>
                  <a:pt x="770380" y="31939"/>
                  <a:pt x="809469" y="44970"/>
                </a:cubicBezTo>
                <a:cubicBezTo>
                  <a:pt x="824459" y="49967"/>
                  <a:pt x="840306" y="52895"/>
                  <a:pt x="854439" y="59961"/>
                </a:cubicBezTo>
                <a:cubicBezTo>
                  <a:pt x="870553" y="68018"/>
                  <a:pt x="882947" y="82624"/>
                  <a:pt x="899410" y="89941"/>
                </a:cubicBezTo>
                <a:cubicBezTo>
                  <a:pt x="928288" y="102776"/>
                  <a:pt x="989351" y="119921"/>
                  <a:pt x="989351" y="119921"/>
                </a:cubicBezTo>
                <a:lnTo>
                  <a:pt x="1079292" y="179882"/>
                </a:lnTo>
                <a:cubicBezTo>
                  <a:pt x="1094282" y="189875"/>
                  <a:pt x="1111523" y="197123"/>
                  <a:pt x="1124262" y="209862"/>
                </a:cubicBezTo>
                <a:cubicBezTo>
                  <a:pt x="1268602" y="354202"/>
                  <a:pt x="1115044" y="208483"/>
                  <a:pt x="1229193" y="299803"/>
                </a:cubicBezTo>
                <a:cubicBezTo>
                  <a:pt x="1335991" y="385242"/>
                  <a:pt x="1165734" y="267490"/>
                  <a:pt x="1304144" y="359764"/>
                </a:cubicBezTo>
                <a:cubicBezTo>
                  <a:pt x="1314137" y="374754"/>
                  <a:pt x="1322870" y="390666"/>
                  <a:pt x="1334124" y="404734"/>
                </a:cubicBezTo>
                <a:cubicBezTo>
                  <a:pt x="1342953" y="415770"/>
                  <a:pt x="1358538" y="421725"/>
                  <a:pt x="1364105" y="434715"/>
                </a:cubicBezTo>
                <a:cubicBezTo>
                  <a:pt x="1376318" y="463211"/>
                  <a:pt x="1392818" y="620295"/>
                  <a:pt x="1394085" y="629587"/>
                </a:cubicBezTo>
                <a:cubicBezTo>
                  <a:pt x="1422871" y="840688"/>
                  <a:pt x="1411935" y="778805"/>
                  <a:pt x="1439056" y="914400"/>
                </a:cubicBezTo>
                <a:cubicBezTo>
                  <a:pt x="1434059" y="1009338"/>
                  <a:pt x="1432672" y="1104534"/>
                  <a:pt x="1424065" y="1199213"/>
                </a:cubicBezTo>
                <a:cubicBezTo>
                  <a:pt x="1422634" y="1214949"/>
                  <a:pt x="1420248" y="1233011"/>
                  <a:pt x="1409075" y="1244184"/>
                </a:cubicBezTo>
                <a:cubicBezTo>
                  <a:pt x="1397902" y="1255357"/>
                  <a:pt x="1379095" y="1254177"/>
                  <a:pt x="1364105" y="1259174"/>
                </a:cubicBezTo>
                <a:cubicBezTo>
                  <a:pt x="1313732" y="1410294"/>
                  <a:pt x="1390588" y="1175893"/>
                  <a:pt x="1334124" y="1364105"/>
                </a:cubicBezTo>
                <a:cubicBezTo>
                  <a:pt x="1325043" y="1394374"/>
                  <a:pt x="1334124" y="1444053"/>
                  <a:pt x="1304144" y="1454046"/>
                </a:cubicBezTo>
                <a:lnTo>
                  <a:pt x="1259174" y="1469036"/>
                </a:lnTo>
                <a:cubicBezTo>
                  <a:pt x="1222292" y="1505918"/>
                  <a:pt x="1192063" y="1528307"/>
                  <a:pt x="1169233" y="1573967"/>
                </a:cubicBezTo>
                <a:cubicBezTo>
                  <a:pt x="1162166" y="1588100"/>
                  <a:pt x="1165415" y="1607765"/>
                  <a:pt x="1154242" y="1618938"/>
                </a:cubicBezTo>
                <a:cubicBezTo>
                  <a:pt x="1143069" y="1630111"/>
                  <a:pt x="1123405" y="1626862"/>
                  <a:pt x="1109272" y="1633928"/>
                </a:cubicBezTo>
                <a:cubicBezTo>
                  <a:pt x="1093158" y="1641985"/>
                  <a:pt x="1080415" y="1655851"/>
                  <a:pt x="1064301" y="1663908"/>
                </a:cubicBezTo>
                <a:cubicBezTo>
                  <a:pt x="1014074" y="1689021"/>
                  <a:pt x="927167" y="1689138"/>
                  <a:pt x="884419" y="1693888"/>
                </a:cubicBezTo>
                <a:cubicBezTo>
                  <a:pt x="874426" y="1703882"/>
                  <a:pt x="866558" y="1716598"/>
                  <a:pt x="854439" y="1723869"/>
                </a:cubicBezTo>
                <a:cubicBezTo>
                  <a:pt x="814487" y="1747840"/>
                  <a:pt x="687881" y="1752369"/>
                  <a:pt x="674557" y="1753849"/>
                </a:cubicBezTo>
                <a:cubicBezTo>
                  <a:pt x="634583" y="1748852"/>
                  <a:pt x="594027" y="1747300"/>
                  <a:pt x="554636" y="1738859"/>
                </a:cubicBezTo>
                <a:cubicBezTo>
                  <a:pt x="523735" y="1732238"/>
                  <a:pt x="464695" y="1708879"/>
                  <a:pt x="464695" y="1708879"/>
                </a:cubicBezTo>
                <a:cubicBezTo>
                  <a:pt x="406138" y="1650320"/>
                  <a:pt x="467581" y="1702826"/>
                  <a:pt x="389744" y="1663908"/>
                </a:cubicBezTo>
                <a:cubicBezTo>
                  <a:pt x="273508" y="1605791"/>
                  <a:pt x="412840" y="1656616"/>
                  <a:pt x="299803" y="1618938"/>
                </a:cubicBezTo>
                <a:cubicBezTo>
                  <a:pt x="284813" y="1608944"/>
                  <a:pt x="271296" y="1596274"/>
                  <a:pt x="254833" y="1588957"/>
                </a:cubicBezTo>
                <a:cubicBezTo>
                  <a:pt x="225955" y="1576122"/>
                  <a:pt x="164892" y="1558977"/>
                  <a:pt x="164892" y="1558977"/>
                </a:cubicBezTo>
                <a:cubicBezTo>
                  <a:pt x="92192" y="1486277"/>
                  <a:pt x="128450" y="1514695"/>
                  <a:pt x="59960" y="1469036"/>
                </a:cubicBezTo>
                <a:cubicBezTo>
                  <a:pt x="30411" y="1380387"/>
                  <a:pt x="12538" y="1371459"/>
                  <a:pt x="44970" y="1274164"/>
                </a:cubicBezTo>
                <a:cubicBezTo>
                  <a:pt x="49439" y="1260756"/>
                  <a:pt x="64957" y="1254177"/>
                  <a:pt x="74951" y="1244184"/>
                </a:cubicBezTo>
                <a:cubicBezTo>
                  <a:pt x="83509" y="1201393"/>
                  <a:pt x="92230" y="1151611"/>
                  <a:pt x="104931" y="1109272"/>
                </a:cubicBezTo>
                <a:cubicBezTo>
                  <a:pt x="114012" y="1079003"/>
                  <a:pt x="124918" y="1049311"/>
                  <a:pt x="134911" y="1019331"/>
                </a:cubicBezTo>
                <a:cubicBezTo>
                  <a:pt x="154370" y="960953"/>
                  <a:pt x="138728" y="985534"/>
                  <a:pt x="179882" y="944380"/>
                </a:cubicBezTo>
                <a:cubicBezTo>
                  <a:pt x="171481" y="885572"/>
                  <a:pt x="186441" y="840387"/>
                  <a:pt x="134911" y="809469"/>
                </a:cubicBezTo>
                <a:cubicBezTo>
                  <a:pt x="121362" y="801340"/>
                  <a:pt x="104931" y="799476"/>
                  <a:pt x="89941" y="794479"/>
                </a:cubicBezTo>
                <a:cubicBezTo>
                  <a:pt x="79947" y="784485"/>
                  <a:pt x="70996" y="773327"/>
                  <a:pt x="59960" y="764498"/>
                </a:cubicBezTo>
                <a:cubicBezTo>
                  <a:pt x="45892" y="753244"/>
                  <a:pt x="26244" y="748586"/>
                  <a:pt x="14990" y="734518"/>
                </a:cubicBezTo>
                <a:cubicBezTo>
                  <a:pt x="5119" y="722180"/>
                  <a:pt x="4997" y="704538"/>
                  <a:pt x="0" y="689548"/>
                </a:cubicBezTo>
                <a:cubicBezTo>
                  <a:pt x="4803" y="670337"/>
                  <a:pt x="19228" y="606121"/>
                  <a:pt x="29980" y="584616"/>
                </a:cubicBezTo>
                <a:cubicBezTo>
                  <a:pt x="88101" y="468372"/>
                  <a:pt x="37268" y="607719"/>
                  <a:pt x="74951" y="494675"/>
                </a:cubicBezTo>
                <a:cubicBezTo>
                  <a:pt x="79948" y="464695"/>
                  <a:pt x="89941" y="435128"/>
                  <a:pt x="89941" y="404734"/>
                </a:cubicBezTo>
                <a:cubicBezTo>
                  <a:pt x="89941" y="304321"/>
                  <a:pt x="83416" y="295216"/>
                  <a:pt x="59960" y="224852"/>
                </a:cubicBezTo>
                <a:cubicBezTo>
                  <a:pt x="64957" y="209862"/>
                  <a:pt x="70610" y="195075"/>
                  <a:pt x="74951" y="179882"/>
                </a:cubicBezTo>
                <a:cubicBezTo>
                  <a:pt x="80611" y="160073"/>
                  <a:pt x="78513" y="137063"/>
                  <a:pt x="89941" y="119921"/>
                </a:cubicBezTo>
                <a:cubicBezTo>
                  <a:pt x="106546" y="95013"/>
                  <a:pt x="154229" y="83502"/>
                  <a:pt x="179882" y="74951"/>
                </a:cubicBezTo>
                <a:lnTo>
                  <a:pt x="239842" y="14990"/>
                </a:lnTo>
              </a:path>
            </a:pathLst>
          </a:custGeom>
          <a:blipFill>
            <a:blip r:embed="rId3"/>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a:extLst>
              <a:ext uri="{FF2B5EF4-FFF2-40B4-BE49-F238E27FC236}">
                <a16:creationId xmlns:a16="http://schemas.microsoft.com/office/drawing/2014/main" id="{BA034D92-5BEC-4CE4-A9E1-759FE26F5103}"/>
              </a:ext>
            </a:extLst>
          </p:cNvPr>
          <p:cNvSpPr/>
          <p:nvPr/>
        </p:nvSpPr>
        <p:spPr>
          <a:xfrm>
            <a:off x="3142930" y="1503272"/>
            <a:ext cx="7990630" cy="1707390"/>
          </a:xfrm>
          <a:prstGeom prst="rect">
            <a:avLst/>
          </a:prstGeom>
        </p:spPr>
        <p:txBody>
          <a:bodyPr wrap="square">
            <a:spAutoFit/>
          </a:bodyPr>
          <a:lstStyle/>
          <a:p>
            <a:pPr>
              <a:lnSpc>
                <a:spcPct val="150000"/>
              </a:lnSpc>
            </a:pPr>
            <a:r>
              <a:rPr lang="zh-CN" altLang="en-US" dirty="0">
                <a:solidFill>
                  <a:srgbClr val="080808"/>
                </a:solidFill>
              </a:rPr>
              <a:t>        </a:t>
            </a:r>
            <a:r>
              <a:rPr lang="en-US" altLang="zh-CN" dirty="0">
                <a:solidFill>
                  <a:srgbClr val="080808"/>
                </a:solidFill>
              </a:rPr>
              <a:t>1945</a:t>
            </a:r>
            <a:r>
              <a:rPr lang="zh-CN" altLang="en-US" dirty="0">
                <a:solidFill>
                  <a:srgbClr val="080808"/>
                </a:solidFill>
              </a:rPr>
              <a:t>年</a:t>
            </a:r>
            <a:r>
              <a:rPr lang="en-US" altLang="zh-CN" dirty="0">
                <a:solidFill>
                  <a:srgbClr val="080808"/>
                </a:solidFill>
              </a:rPr>
              <a:t>4</a:t>
            </a:r>
            <a:r>
              <a:rPr lang="zh-CN" altLang="en-US" dirty="0">
                <a:solidFill>
                  <a:srgbClr val="080808"/>
                </a:solidFill>
              </a:rPr>
              <a:t>月</a:t>
            </a:r>
            <a:r>
              <a:rPr lang="en-US" altLang="zh-CN" dirty="0">
                <a:solidFill>
                  <a:srgbClr val="080808"/>
                </a:solidFill>
              </a:rPr>
              <a:t>23</a:t>
            </a:r>
            <a:r>
              <a:rPr lang="zh-CN" altLang="en-US" dirty="0">
                <a:solidFill>
                  <a:srgbClr val="080808"/>
                </a:solidFill>
              </a:rPr>
              <a:t>日至</a:t>
            </a:r>
            <a:r>
              <a:rPr lang="en-US" altLang="zh-CN" dirty="0">
                <a:solidFill>
                  <a:srgbClr val="080808"/>
                </a:solidFill>
              </a:rPr>
              <a:t>6</a:t>
            </a:r>
            <a:r>
              <a:rPr lang="zh-CN" altLang="en-US" dirty="0">
                <a:solidFill>
                  <a:srgbClr val="080808"/>
                </a:solidFill>
              </a:rPr>
              <a:t>月</a:t>
            </a:r>
            <a:r>
              <a:rPr lang="en-US" altLang="zh-CN" dirty="0">
                <a:solidFill>
                  <a:srgbClr val="080808"/>
                </a:solidFill>
              </a:rPr>
              <a:t>11</a:t>
            </a:r>
            <a:r>
              <a:rPr lang="zh-CN" altLang="en-US" dirty="0">
                <a:solidFill>
                  <a:srgbClr val="080808"/>
                </a:solidFill>
              </a:rPr>
              <a:t>日，中共七大在延安胜利召开，党的七大的一个重要贡献就是第一次明确地把毛泽东思想确立为全党的指导思想，并庄严地写入党章。它标志着马克思主义中国化的进程实现了第一次历史性飞跃，也标志着中国共产党在政治上、思想上和组织上达到了空前的团结、统一和成熟。</a:t>
            </a:r>
            <a:endParaRPr lang="zh-CN" altLang="en-US" dirty="0">
              <a:solidFill>
                <a:srgbClr val="080808"/>
              </a:solidFill>
              <a:latin typeface="楷体" panose="02010609060101010101" pitchFamily="49" charset="-122"/>
              <a:ea typeface="楷体" panose="02010609060101010101" pitchFamily="49" charset="-122"/>
            </a:endParaRPr>
          </a:p>
        </p:txBody>
      </p:sp>
      <p:sp>
        <p:nvSpPr>
          <p:cNvPr id="19" name="文本框 18">
            <a:extLst>
              <a:ext uri="{FF2B5EF4-FFF2-40B4-BE49-F238E27FC236}">
                <a16:creationId xmlns:a16="http://schemas.microsoft.com/office/drawing/2014/main" id="{9EC2F031-8282-42A9-9504-C21D4B85B132}"/>
              </a:ext>
            </a:extLst>
          </p:cNvPr>
          <p:cNvSpPr txBox="1"/>
          <p:nvPr/>
        </p:nvSpPr>
        <p:spPr>
          <a:xfrm>
            <a:off x="782130" y="674356"/>
            <a:ext cx="10627740" cy="769441"/>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指导思想的正式确立</a:t>
            </a:r>
          </a:p>
        </p:txBody>
      </p:sp>
      <p:pic>
        <p:nvPicPr>
          <p:cNvPr id="2" name="Picture 1">
            <a:extLst>
              <a:ext uri="{FF2B5EF4-FFF2-40B4-BE49-F238E27FC236}">
                <a16:creationId xmlns:a16="http://schemas.microsoft.com/office/drawing/2014/main" id="{70688562-2EB3-CA4F-8160-FA1C6148D882}"/>
              </a:ext>
            </a:extLst>
          </p:cNvPr>
          <p:cNvPicPr>
            <a:picLocks noChangeAspect="1"/>
          </p:cNvPicPr>
          <p:nvPr/>
        </p:nvPicPr>
        <p:blipFill>
          <a:blip r:embed="rId4"/>
          <a:stretch>
            <a:fillRect/>
          </a:stretch>
        </p:blipFill>
        <p:spPr>
          <a:xfrm>
            <a:off x="3658450" y="3429000"/>
            <a:ext cx="4949190" cy="3068498"/>
          </a:xfrm>
          <a:prstGeom prst="rect">
            <a:avLst/>
          </a:prstGeom>
        </p:spPr>
      </p:pic>
    </p:spTree>
    <p:extLst>
      <p:ext uri="{BB962C8B-B14F-4D97-AF65-F5344CB8AC3E}">
        <p14:creationId xmlns:p14="http://schemas.microsoft.com/office/powerpoint/2010/main" val="668782113"/>
      </p:ext>
    </p:extLst>
  </p:cSld>
  <p:clrMapOvr>
    <a:masterClrMapping/>
  </p:clrMapOvr>
  <mc:AlternateContent xmlns:mc="http://schemas.openxmlformats.org/markup-compatibility/2006">
    <mc:Choice xmlns:p14="http://schemas.microsoft.com/office/powerpoint/2010/main" Requires="p14">
      <p:transition spd="slow" p14:dur="1500" advClick="0" advTm="18755">
        <p:random/>
      </p:transition>
    </mc:Choice>
    <mc:Fallback>
      <p:transition spd="slow" advClick="0" advTm="1875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childTnLst>
                                </p:cTn>
                              </p:par>
                            </p:childTnLst>
                          </p:cTn>
                        </p:par>
                        <p:par>
                          <p:cTn id="14" fill="hold">
                            <p:stCondLst>
                              <p:cond delay="2000"/>
                            </p:stCondLst>
                            <p:childTnLst>
                              <p:par>
                                <p:cTn id="15" presetID="47" presetClass="entr" presetSubtype="0" fill="hold" grpId="0" nodeType="afterEffect">
                                  <p:stCondLst>
                                    <p:cond delay="2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32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17"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毛泽东思想</a:t>
            </a:r>
            <a:r>
              <a:rPr lang="en-US" altLang="zh-CN" sz="4400" b="1" dirty="0"/>
              <a:t>-</a:t>
            </a:r>
            <a:r>
              <a:rPr lang="zh-CN" altLang="en-US" sz="4400" b="1" dirty="0"/>
              <a:t>科学体系</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222543"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a:t>
            </a:r>
            <a:r>
              <a:rPr lang="en-US" altLang="zh-CN"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8</a:t>
            </a:r>
            <a:endPar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endParaRP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4064014537"/>
      </p:ext>
    </p:extLst>
  </p:cSld>
  <p:clrMapOvr>
    <a:masterClrMapping/>
  </p:clrMapOvr>
  <mc:AlternateContent xmlns:mc="http://schemas.openxmlformats.org/markup-compatibility/2006">
    <mc:Choice xmlns:p14="http://schemas.microsoft.com/office/powerpoint/2010/main" Requires="p14">
      <p:transition spd="slow" p14:dur="1500" advClick="0" advTm="1071">
        <p:random/>
      </p:transition>
    </mc:Choice>
    <mc:Fallback>
      <p:transition spd="slow" advClick="0" advTm="1071">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27009" y="1382286"/>
            <a:ext cx="4785773" cy="4093428"/>
          </a:xfrm>
          <a:prstGeom prst="rect">
            <a:avLst/>
          </a:prstGeom>
        </p:spPr>
        <p:txBody>
          <a:bodyPr wrap="square">
            <a:spAutoFit/>
          </a:bodyPr>
          <a:lstStyle/>
          <a:p>
            <a:pPr lvl="0" indent="406400" algn="just" eaLnBrk="0" fontAlgn="base" hangingPunct="0">
              <a:spcBef>
                <a:spcPct val="0"/>
              </a:spcBef>
              <a:spcAft>
                <a:spcPct val="0"/>
              </a:spcAft>
            </a:pPr>
            <a:r>
              <a:rPr lang="zh-CN" altLang="en-US" sz="2000" dirty="0">
                <a:latin typeface="楷体" panose="02010609060101010101" pitchFamily="49" charset="-122"/>
                <a:ea typeface="楷体" panose="02010609060101010101" pitchFamily="49" charset="-122"/>
              </a:rPr>
              <a:t>毛泽东思想的活的灵魂，是贯穿于新民主主义革命、关于社会主义革命和社会主义建设、关于革命军队的建设和军事战略、关于政策和策略等理论的立场、观点和方法，其有三个基本方面，即</a:t>
            </a:r>
            <a:r>
              <a:rPr lang="zh-CN" altLang="en-US" sz="2000" b="1" dirty="0">
                <a:latin typeface="楷体" panose="02010609060101010101" pitchFamily="49" charset="-122"/>
                <a:ea typeface="楷体" panose="02010609060101010101" pitchFamily="49" charset="-122"/>
              </a:rPr>
              <a:t>实事求是、群众路线、独立自主</a:t>
            </a:r>
            <a:r>
              <a:rPr lang="zh-CN" altLang="en-US" sz="2000" dirty="0">
                <a:latin typeface="楷体" panose="02010609060101010101" pitchFamily="49" charset="-122"/>
                <a:ea typeface="楷体" panose="02010609060101010101" pitchFamily="49" charset="-122"/>
              </a:rPr>
              <a:t>。毛泽东把辩证唯物主义和历史唯物主义运用于无产阶级政党的全部工作，在中国革命的长期艰苦斗争中形成了具有中国共产党人特色的立场、观点和方法，</a:t>
            </a:r>
            <a:r>
              <a:rPr lang="zh-CN" altLang="en-US" sz="2000" b="1" dirty="0">
                <a:latin typeface="楷体" panose="02010609060101010101" pitchFamily="49" charset="-122"/>
                <a:ea typeface="楷体" panose="02010609060101010101" pitchFamily="49" charset="-122"/>
              </a:rPr>
              <a:t>丰富和发展了马克思列宁主义</a:t>
            </a:r>
            <a:r>
              <a:rPr lang="zh-CN" altLang="en-US" sz="2000" dirty="0">
                <a:latin typeface="楷体" panose="02010609060101010101" pitchFamily="49" charset="-122"/>
                <a:ea typeface="楷体" panose="02010609060101010101" pitchFamily="49" charset="-122"/>
              </a:rPr>
              <a:t>。它们不仅表现在毛泽东的全部科学著作中，也表现在中国共产党人的革命活动中。</a:t>
            </a:r>
            <a:endParaRPr lang="zh-CN" altLang="zh-CN" sz="2000" dirty="0">
              <a:latin typeface="楷体" panose="02010609060101010101" pitchFamily="49" charset="-122"/>
              <a:ea typeface="楷体" panose="02010609060101010101" pitchFamily="49" charset="-122"/>
            </a:endParaRPr>
          </a:p>
        </p:txBody>
      </p:sp>
      <p:pic>
        <p:nvPicPr>
          <p:cNvPr id="1028" name="Picture 4" descr="https://ss0.bdstatic.com/70cFuHSh_Q1YnxGkpoWK1HF6hhy/it/u=291994877,3853655705&amp;fm=26&amp;gp=0.jpg">
            <a:hlinkClick r:id="rId3"/>
            <a:extLst>
              <a:ext uri="{FF2B5EF4-FFF2-40B4-BE49-F238E27FC236}">
                <a16:creationId xmlns:a16="http://schemas.microsoft.com/office/drawing/2014/main" id="{F85E67BE-4CF0-45D8-80DC-14D35C2C0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6182" y="1879669"/>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866493"/>
      </p:ext>
    </p:extLst>
  </p:cSld>
  <p:clrMapOvr>
    <a:masterClrMapping/>
  </p:clrMapOvr>
  <mc:AlternateContent xmlns:mc="http://schemas.openxmlformats.org/markup-compatibility/2006">
    <mc:Choice xmlns:p14="http://schemas.microsoft.com/office/powerpoint/2010/main" Requires="p14">
      <p:transition spd="slow" p14:dur="1500" advClick="0" advTm="49095">
        <p:random/>
      </p:transition>
    </mc:Choice>
    <mc:Fallback>
      <p:transition spd="slow" advClick="0" advTm="49095">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58602" y="823964"/>
            <a:ext cx="6757515" cy="4524315"/>
          </a:xfrm>
          <a:prstGeom prst="rect">
            <a:avLst/>
          </a:prstGeom>
        </p:spPr>
        <p:txBody>
          <a:bodyPr wrap="square">
            <a:spAutoFit/>
          </a:bodyPr>
          <a:lstStyle/>
          <a:p>
            <a:pPr lvl="0" indent="406400" algn="just" eaLnBrk="0" fontAlgn="base" hangingPunct="0">
              <a:spcBef>
                <a:spcPct val="0"/>
              </a:spcBef>
              <a:spcAft>
                <a:spcPct val="0"/>
              </a:spcAft>
            </a:pPr>
            <a:endParaRPr lang="en-US" altLang="zh-CN" sz="2400" dirty="0">
              <a:solidFill>
                <a:srgbClr val="FF0000"/>
              </a:solidFill>
              <a:latin typeface="楷体" panose="02010609060101010101" pitchFamily="49" charset="-122"/>
              <a:ea typeface="楷体" panose="02010609060101010101" pitchFamily="49" charset="-122"/>
            </a:endParaRPr>
          </a:p>
          <a:p>
            <a:pPr lvl="3" indent="406400" algn="just" eaLnBrk="0" fontAlgn="base" hangingPunct="0">
              <a:spcBef>
                <a:spcPct val="0"/>
              </a:spcBef>
              <a:spcAft>
                <a:spcPct val="0"/>
              </a:spcAft>
            </a:pPr>
            <a:endParaRPr lang="en-US" altLang="zh-CN" sz="2400" dirty="0">
              <a:latin typeface="楷体" panose="02010609060101010101" pitchFamily="49" charset="-122"/>
              <a:ea typeface="楷体" panose="02010609060101010101" pitchFamily="49" charset="-122"/>
            </a:endParaRPr>
          </a:p>
          <a:p>
            <a:pPr lvl="3" indent="406400" algn="just" eaLnBrk="0" fontAlgn="base" hangingPunct="0">
              <a:spcBef>
                <a:spcPct val="0"/>
              </a:spcBef>
              <a:spcAft>
                <a:spcPct val="0"/>
              </a:spcAft>
            </a:pP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毛泽东思想是马克思列宁主义在中国的运用和发展。</a:t>
            </a:r>
            <a:endParaRPr lang="en-US" altLang="zh-CN" sz="2400" dirty="0">
              <a:latin typeface="楷体" panose="02010609060101010101" pitchFamily="49" charset="-122"/>
              <a:ea typeface="楷体" panose="02010609060101010101" pitchFamily="49" charset="-122"/>
            </a:endParaRPr>
          </a:p>
          <a:p>
            <a:pPr lvl="3" indent="406400" algn="just" eaLnBrk="0" fontAlgn="base" hangingPunct="0">
              <a:spcBef>
                <a:spcPct val="0"/>
              </a:spcBef>
              <a:spcAft>
                <a:spcPct val="0"/>
              </a:spcAft>
            </a:pPr>
            <a:endParaRPr lang="en-US" altLang="zh-CN" sz="2400" dirty="0">
              <a:latin typeface="楷体" panose="02010609060101010101" pitchFamily="49" charset="-122"/>
              <a:ea typeface="楷体" panose="02010609060101010101" pitchFamily="49" charset="-122"/>
            </a:endParaRPr>
          </a:p>
          <a:p>
            <a:pPr lvl="3" indent="406400" algn="just" eaLnBrk="0" fontAlgn="base" hangingPunct="0">
              <a:spcBef>
                <a:spcPct val="0"/>
              </a:spcBef>
              <a:spcAft>
                <a:spcPct val="0"/>
              </a:spcAft>
            </a:pP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毛泽东思想是被实践证明了的关于中国革命和建设的正确的理论原则和经验总结，是中国革命和建设的科学指南。</a:t>
            </a:r>
            <a:endParaRPr lang="en-US" altLang="zh-CN" sz="2400" dirty="0">
              <a:latin typeface="楷体" panose="02010609060101010101" pitchFamily="49" charset="-122"/>
              <a:ea typeface="楷体" panose="02010609060101010101" pitchFamily="49" charset="-122"/>
            </a:endParaRPr>
          </a:p>
          <a:p>
            <a:pPr lvl="3" indent="406400" algn="just" eaLnBrk="0" fontAlgn="base" hangingPunct="0">
              <a:spcBef>
                <a:spcPct val="0"/>
              </a:spcBef>
              <a:spcAft>
                <a:spcPct val="0"/>
              </a:spcAft>
            </a:pPr>
            <a:endParaRPr lang="en-US" altLang="zh-CN" sz="2400" dirty="0">
              <a:latin typeface="楷体" panose="02010609060101010101" pitchFamily="49" charset="-122"/>
              <a:ea typeface="楷体" panose="02010609060101010101" pitchFamily="49" charset="-122"/>
            </a:endParaRPr>
          </a:p>
          <a:p>
            <a:pPr lvl="3" indent="406400" algn="just" eaLnBrk="0" fontAlgn="base" hangingPunct="0">
              <a:spcBef>
                <a:spcPct val="0"/>
              </a:spcBef>
              <a:spcAft>
                <a:spcPct val="0"/>
              </a:spcAft>
            </a:pP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毛泽东思想是中国共产党集体智慧的结晶。</a:t>
            </a:r>
            <a:endParaRPr lang="en-US" altLang="zh-CN" sz="24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ABCEBE6B-11EB-4FD4-855A-8A8A3337CA2A}"/>
              </a:ext>
            </a:extLst>
          </p:cNvPr>
          <p:cNvSpPr txBox="1"/>
          <p:nvPr/>
        </p:nvSpPr>
        <p:spPr>
          <a:xfrm>
            <a:off x="3305908" y="683288"/>
            <a:ext cx="5446206" cy="769441"/>
          </a:xfrm>
          <a:prstGeom prst="rect">
            <a:avLst/>
          </a:prstGeom>
          <a:noFill/>
        </p:spPr>
        <p:txBody>
          <a:bodyPr wrap="square" rtlCol="0">
            <a:spAutoFit/>
          </a:bodyPr>
          <a:lstStyle/>
          <a:p>
            <a:r>
              <a:rPr lang="zh-CN" altLang="en-US" sz="4400" b="1" dirty="0">
                <a:latin typeface="楷体" panose="02010609060101010101" pitchFamily="49" charset="-122"/>
                <a:ea typeface="楷体" panose="02010609060101010101" pitchFamily="49" charset="-122"/>
              </a:rPr>
              <a:t>实事求是的客观评价</a:t>
            </a:r>
          </a:p>
        </p:txBody>
      </p:sp>
      <p:pic>
        <p:nvPicPr>
          <p:cNvPr id="10" name="图片 9">
            <a:extLst>
              <a:ext uri="{FF2B5EF4-FFF2-40B4-BE49-F238E27FC236}">
                <a16:creationId xmlns:a16="http://schemas.microsoft.com/office/drawing/2014/main" id="{D6FB6595-5B59-4B16-9DCF-300CD691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83" y="1700683"/>
            <a:ext cx="5423823" cy="3456633"/>
          </a:xfrm>
          <a:prstGeom prst="rect">
            <a:avLst/>
          </a:prstGeom>
        </p:spPr>
      </p:pic>
    </p:spTree>
    <p:extLst>
      <p:ext uri="{BB962C8B-B14F-4D97-AF65-F5344CB8AC3E}">
        <p14:creationId xmlns:p14="http://schemas.microsoft.com/office/powerpoint/2010/main" val="2327000332"/>
      </p:ext>
    </p:extLst>
  </p:cSld>
  <p:clrMapOvr>
    <a:masterClrMapping/>
  </p:clrMapOvr>
  <mc:AlternateContent xmlns:mc="http://schemas.openxmlformats.org/markup-compatibility/2006">
    <mc:Choice xmlns:p14="http://schemas.microsoft.com/office/powerpoint/2010/main" Requires="p14">
      <p:transition spd="slow" p14:dur="1500" advClick="0" advTm="29467">
        <p:random/>
      </p:transition>
    </mc:Choice>
    <mc:Fallback>
      <p:transition spd="slow" advClick="0" advTm="29467">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毛泽东思想</a:t>
            </a:r>
            <a:r>
              <a:rPr lang="en-US" altLang="zh-CN" sz="4400" b="1" dirty="0"/>
              <a:t>-</a:t>
            </a:r>
            <a:r>
              <a:rPr lang="zh-CN" altLang="en-US" sz="4400" b="1" dirty="0"/>
              <a:t>世界影响</a:t>
            </a: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09</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2973346216"/>
      </p:ext>
    </p:extLst>
  </p:cSld>
  <p:clrMapOvr>
    <a:masterClrMapping/>
  </p:clrMapOvr>
  <mc:AlternateContent xmlns:mc="http://schemas.openxmlformats.org/markup-compatibility/2006">
    <mc:Choice xmlns:p14="http://schemas.microsoft.com/office/powerpoint/2010/main" Requires="p14">
      <p:transition spd="slow" p14:dur="1500" advClick="0" advTm="1678">
        <p:random/>
      </p:transition>
    </mc:Choice>
    <mc:Fallback>
      <p:transition spd="slow" advClick="0" advTm="1678">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a:extLst>
              <a:ext uri="{FF2B5EF4-FFF2-40B4-BE49-F238E27FC236}">
                <a16:creationId xmlns:a16="http://schemas.microsoft.com/office/drawing/2014/main" id="{E73CE4E1-776D-479C-931E-11F2FC95F0A6}"/>
              </a:ext>
            </a:extLst>
          </p:cNvPr>
          <p:cNvSpPr/>
          <p:nvPr>
            <p:custDataLst>
              <p:tags r:id="rId1"/>
            </p:custDataLst>
          </p:nvPr>
        </p:nvSpPr>
        <p:spPr>
          <a:xfrm>
            <a:off x="2619110" y="2889477"/>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dirty="0"/>
              <a:t>毛泽东</a:t>
            </a:r>
            <a:r>
              <a:rPr lang="en-US" altLang="zh-CN" sz="4400" b="1" dirty="0"/>
              <a:t>-</a:t>
            </a:r>
            <a:r>
              <a:rPr lang="zh-CN" altLang="en-US" sz="4400" b="1" dirty="0"/>
              <a:t>伟大一生</a:t>
            </a:r>
            <a:endParaRPr lang="zh-CN" altLang="en-US" sz="4400" b="1" kern="0" dirty="0">
              <a:solidFill>
                <a:srgbClr val="1C1C1C"/>
              </a:solidFill>
              <a:latin typeface="方正字迹-清代碑体简体" panose="02010600010101010101" pitchFamily="2" charset="-122"/>
              <a:ea typeface="方正字迹-清代碑体简体" panose="02010600010101010101" pitchFamily="2" charset="-122"/>
              <a:cs typeface="Arial" pitchFamily="34" charset="0"/>
            </a:endParaRPr>
          </a:p>
        </p:txBody>
      </p:sp>
      <p:sp>
        <p:nvSpPr>
          <p:cNvPr id="13" name="剪去同侧角的矩形 23">
            <a:extLst>
              <a:ext uri="{FF2B5EF4-FFF2-40B4-BE49-F238E27FC236}">
                <a16:creationId xmlns:a16="http://schemas.microsoft.com/office/drawing/2014/main" id="{568AFBC6-84EA-4169-9DDA-8E600E8C599C}"/>
              </a:ext>
            </a:extLst>
          </p:cNvPr>
          <p:cNvSpPr/>
          <p:nvPr>
            <p:custDataLst>
              <p:tags r:id="rId2"/>
            </p:custDataLst>
          </p:nvPr>
        </p:nvSpPr>
        <p:spPr>
          <a:xfrm>
            <a:off x="5181600" y="2104571"/>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itchFamily="34" charset="-122"/>
                <a:cs typeface="Times New Roman" pitchFamily="18" charset="0"/>
              </a:rPr>
              <a:t>01</a:t>
            </a:r>
          </a:p>
        </p:txBody>
      </p:sp>
      <p:sp>
        <p:nvSpPr>
          <p:cNvPr id="6" name="矩形 5">
            <a:extLst>
              <a:ext uri="{FF2B5EF4-FFF2-40B4-BE49-F238E27FC236}">
                <a16:creationId xmlns:a16="http://schemas.microsoft.com/office/drawing/2014/main" id="{97D28005-9AAB-4337-96F8-C1064B71533F}"/>
              </a:ext>
            </a:extLst>
          </p:cNvPr>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extLst>
      <p:ext uri="{BB962C8B-B14F-4D97-AF65-F5344CB8AC3E}">
        <p14:creationId xmlns:p14="http://schemas.microsoft.com/office/powerpoint/2010/main" val="2017167981"/>
      </p:ext>
    </p:extLst>
  </p:cSld>
  <p:clrMapOvr>
    <a:masterClrMapping/>
  </p:clrMapOvr>
  <mc:AlternateContent xmlns:mc="http://schemas.openxmlformats.org/markup-compatibility/2006">
    <mc:Choice xmlns:p14="http://schemas.microsoft.com/office/powerpoint/2010/main" Requires="p14">
      <p:transition spd="slow" p14:dur="1500" advClick="0" advTm="3794">
        <p:random/>
      </p:transition>
    </mc:Choice>
    <mc:Fallback>
      <p:transition spd="slow" advClick="0" advTm="379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572834" y="868829"/>
            <a:ext cx="10627740" cy="682046"/>
          </a:xfrm>
          <a:prstGeom prst="rect">
            <a:avLst/>
          </a:prstGeom>
          <a:noFill/>
        </p:spPr>
        <p:txBody>
          <a:bodyPr wrap="square" rtlCol="0">
            <a:spAutoFit/>
          </a:bodyPr>
          <a:lstStyle/>
          <a:p>
            <a:pPr algn="ctr">
              <a:lnSpc>
                <a:spcPct val="130000"/>
              </a:lnSpc>
              <a:defRPr/>
            </a:pPr>
            <a:r>
              <a:rPr lang="zh-CN" altLang="en-US" sz="3200" b="1" dirty="0"/>
              <a:t>毛泽东思想</a:t>
            </a:r>
            <a:r>
              <a:rPr lang="en-US" altLang="zh-CN" sz="3200" b="1" dirty="0"/>
              <a:t>-</a:t>
            </a:r>
            <a:r>
              <a:rPr lang="zh-CN" altLang="en-US" sz="3200" b="1" dirty="0"/>
              <a:t>世界影响</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28800" y="1732850"/>
            <a:ext cx="8536940" cy="3693319"/>
          </a:xfrm>
          <a:prstGeom prst="rect">
            <a:avLst/>
          </a:prstGeom>
        </p:spPr>
        <p:txBody>
          <a:bodyPr wrap="square">
            <a:spAutoFit/>
          </a:bodyPr>
          <a:lstStyle/>
          <a:p>
            <a:pPr marL="285750" lvl="0" indent="-285750" algn="just" eaLnBrk="0" fontAlgn="base" hangingPunct="0">
              <a:spcBef>
                <a:spcPct val="0"/>
              </a:spcBef>
              <a:spcAft>
                <a:spcPct val="0"/>
              </a:spcAft>
              <a:buFont typeface="Arial" panose="020B0604020202020204" pitchFamily="34" charset="0"/>
              <a:buChar char="•"/>
            </a:pPr>
            <a:r>
              <a:rPr lang="zh-CN" altLang="en-US" dirty="0"/>
              <a:t>英国学者约翰</a:t>
            </a:r>
            <a:r>
              <a:rPr lang="en-US" altLang="zh-CN" dirty="0"/>
              <a:t>·</a:t>
            </a:r>
            <a:r>
              <a:rPr lang="zh-CN" altLang="en-US" dirty="0"/>
              <a:t>列农曾撰文感慨：“世界上深受中国领袖毛泽东影响的人，数以几十亿计。很多国家的人民，在某种意义上把毛泽东作为他们的精神图腾。”</a:t>
            </a:r>
            <a:endParaRPr lang="en-US" altLang="zh-CN" dirty="0"/>
          </a:p>
          <a:p>
            <a:pPr lvl="0" indent="406400" algn="just" eaLnBrk="0" fontAlgn="base" hangingPunct="0">
              <a:spcBef>
                <a:spcPct val="0"/>
              </a:spcBef>
              <a:spcAft>
                <a:spcPct val="0"/>
              </a:spcAft>
            </a:pPr>
            <a:endParaRPr lang="en-US" altLang="zh-CN" dirty="0"/>
          </a:p>
          <a:p>
            <a:pPr marL="285750" lvl="0" indent="-285750" algn="just" eaLnBrk="0" fontAlgn="base" hangingPunct="0">
              <a:spcBef>
                <a:spcPct val="0"/>
              </a:spcBef>
              <a:spcAft>
                <a:spcPct val="0"/>
              </a:spcAft>
              <a:buFont typeface="Arial" panose="020B0604020202020204" pitchFamily="34" charset="0"/>
              <a:buChar char="•"/>
            </a:pPr>
            <a:r>
              <a:rPr lang="zh-CN" altLang="en-US" dirty="0"/>
              <a:t>美国学者施拉姆直言不讳地说：“一百年之后，毛泽东仍是世界人民最为关注的思想家与军事家。”</a:t>
            </a:r>
            <a:endParaRPr lang="en-US" altLang="zh-CN" dirty="0"/>
          </a:p>
          <a:p>
            <a:pPr lvl="0" indent="406400" algn="just" eaLnBrk="0" fontAlgn="base" hangingPunct="0">
              <a:spcBef>
                <a:spcPct val="0"/>
              </a:spcBef>
              <a:spcAft>
                <a:spcPct val="0"/>
              </a:spcAft>
            </a:pPr>
            <a:endParaRPr lang="en-US" altLang="zh-CN" dirty="0"/>
          </a:p>
          <a:p>
            <a:pPr lvl="0" indent="406400" algn="just" eaLnBrk="0" fontAlgn="base" hangingPunct="0">
              <a:spcBef>
                <a:spcPct val="0"/>
              </a:spcBef>
              <a:spcAft>
                <a:spcPct val="0"/>
              </a:spcAft>
            </a:pP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英国：研究毛泽东的英国著名学者多达</a:t>
            </a:r>
            <a:r>
              <a:rPr lang="en-US" altLang="zh-CN" dirty="0"/>
              <a:t>3500</a:t>
            </a:r>
            <a:r>
              <a:rPr lang="zh-CN" altLang="en-US" dirty="0"/>
              <a:t>人！</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美国：总是出现一潮接一潮的“毛泽东热”</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日本：翻译出版有关毛泽东著作最多的国家</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尼泊尔：“毛泽东主义”指导与领导着尼泊尔人民建设自己的家园</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委内瑞拉：用毛泽东思想去实现伟大的社会主义</a:t>
            </a:r>
            <a:endParaRPr lang="en-US" altLang="zh-CN" dirty="0"/>
          </a:p>
          <a:p>
            <a:pPr marL="285750" lvl="0" indent="-285750" algn="just" eaLnBrk="0" fontAlgn="base" hangingPunct="0">
              <a:spcBef>
                <a:spcPct val="0"/>
              </a:spcBef>
              <a:spcAft>
                <a:spcPct val="0"/>
              </a:spcAft>
              <a:buFont typeface="Wingdings" panose="05000000000000000000" pitchFamily="2" charset="2"/>
              <a:buChar char="p"/>
            </a:pPr>
            <a:r>
              <a:rPr lang="zh-CN" altLang="en-US" dirty="0"/>
              <a:t>       朝鲜：一个对毛泽东心存感激之情的国家</a:t>
            </a:r>
            <a:endParaRPr lang="en-US" altLang="zh-CN" dirty="0"/>
          </a:p>
        </p:txBody>
      </p:sp>
    </p:spTree>
    <p:extLst>
      <p:ext uri="{BB962C8B-B14F-4D97-AF65-F5344CB8AC3E}">
        <p14:creationId xmlns:p14="http://schemas.microsoft.com/office/powerpoint/2010/main" val="2979334958"/>
      </p:ext>
    </p:extLst>
  </p:cSld>
  <p:clrMapOvr>
    <a:masterClrMapping/>
  </p:clrMapOvr>
  <mc:AlternateContent xmlns:mc="http://schemas.openxmlformats.org/markup-compatibility/2006">
    <mc:Choice xmlns:p14="http://schemas.microsoft.com/office/powerpoint/2010/main" Requires="p14">
      <p:transition spd="slow" p14:dur="1500" advClick="0" advTm="32245">
        <p:random/>
      </p:transition>
    </mc:Choice>
    <mc:Fallback>
      <p:transition spd="slow" advClick="0" advTm="3224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572834" y="868829"/>
            <a:ext cx="10627740" cy="682046"/>
          </a:xfrm>
          <a:prstGeom prst="rect">
            <a:avLst/>
          </a:prstGeom>
          <a:noFill/>
        </p:spPr>
        <p:txBody>
          <a:bodyPr wrap="square" rtlCol="0">
            <a:spAutoFit/>
          </a:bodyPr>
          <a:lstStyle/>
          <a:p>
            <a:pPr algn="ctr">
              <a:lnSpc>
                <a:spcPct val="130000"/>
              </a:lnSpc>
              <a:defRPr/>
            </a:pPr>
            <a:r>
              <a:rPr lang="zh-CN" altLang="en-US" sz="3200" b="1" dirty="0"/>
              <a:t>毛泽东思想</a:t>
            </a:r>
            <a:r>
              <a:rPr lang="en-US" altLang="zh-CN" sz="3200" b="1" dirty="0"/>
              <a:t>-</a:t>
            </a:r>
            <a:r>
              <a:rPr lang="zh-CN" altLang="en-US" sz="3200" b="1" dirty="0"/>
              <a:t>世界影响</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28800" y="1732850"/>
            <a:ext cx="8536940" cy="4524315"/>
          </a:xfrm>
          <a:prstGeom prst="rect">
            <a:avLst/>
          </a:prstGeom>
        </p:spPr>
        <p:txBody>
          <a:bodyPr wrap="square">
            <a:spAutoFit/>
          </a:bodyPr>
          <a:lstStyle/>
          <a:p>
            <a:r>
              <a:rPr lang="zh-CN" altLang="en-US" dirty="0"/>
              <a:t>克林顿、基辛格、密特朗</a:t>
            </a:r>
            <a:r>
              <a:rPr lang="en-US" altLang="zh-CN" dirty="0"/>
              <a:t>……</a:t>
            </a:r>
          </a:p>
          <a:p>
            <a:r>
              <a:rPr lang="zh-CN" altLang="en-US" dirty="0"/>
              <a:t>　　他们都是毛泽东的“粉丝”</a:t>
            </a:r>
          </a:p>
          <a:p>
            <a:pPr marL="285750" indent="-285750">
              <a:buFont typeface="Arial" panose="020B0604020202020204" pitchFamily="34" charset="0"/>
              <a:buChar char="•"/>
            </a:pPr>
            <a:r>
              <a:rPr lang="zh-CN" altLang="en-US" dirty="0"/>
              <a:t>　　美国前总统克林顿：“毛泽东无愧于世界级领袖，‘毛泽东热’在中国内部乃至国外不降反升现象，更令人不可思议，美国人应当研究他的思想精髓。”</a:t>
            </a:r>
            <a:endParaRPr lang="en-US" altLang="zh-CN" dirty="0"/>
          </a:p>
          <a:p>
            <a:endParaRPr lang="zh-CN" altLang="en-US" dirty="0"/>
          </a:p>
          <a:p>
            <a:pPr marL="285750" indent="-285750">
              <a:buFont typeface="Arial" panose="020B0604020202020204" pitchFamily="34" charset="0"/>
              <a:buChar char="•"/>
            </a:pPr>
            <a:r>
              <a:rPr lang="zh-CN" altLang="en-US" dirty="0"/>
              <a:t>　　法国前总统密特朗：“毛泽东是世界上居支配地位的人。”</a:t>
            </a:r>
            <a:endParaRPr lang="en-US" altLang="zh-CN" dirty="0"/>
          </a:p>
          <a:p>
            <a:endParaRPr lang="zh-CN" altLang="en-US" dirty="0"/>
          </a:p>
          <a:p>
            <a:pPr marL="285750" indent="-285750">
              <a:buFont typeface="Arial" panose="020B0604020202020204" pitchFamily="34" charset="0"/>
              <a:buChar char="•"/>
            </a:pPr>
            <a:r>
              <a:rPr lang="zh-CN" altLang="en-US" dirty="0"/>
              <a:t>　　日本前首相福田康夫：“无论对他做多么高的评价，都不过份！”</a:t>
            </a:r>
            <a:endParaRPr lang="en-US" altLang="zh-CN" dirty="0"/>
          </a:p>
          <a:p>
            <a:endParaRPr lang="zh-CN" altLang="en-US" dirty="0"/>
          </a:p>
          <a:p>
            <a:pPr marL="285750" indent="-285750">
              <a:buFont typeface="Arial" panose="020B0604020202020204" pitchFamily="34" charset="0"/>
              <a:buChar char="•"/>
            </a:pPr>
            <a:r>
              <a:rPr lang="zh-CN" altLang="en-US" dirty="0"/>
              <a:t>　　以色列总统佩雷斯：“我国的军事理论研究，大多参考了毛泽东相关著述。”</a:t>
            </a:r>
            <a:endParaRPr lang="en-US" altLang="zh-CN" dirty="0"/>
          </a:p>
          <a:p>
            <a:endParaRPr lang="zh-CN" altLang="en-US" dirty="0"/>
          </a:p>
          <a:p>
            <a:pPr marL="285750" indent="-285750">
              <a:buFont typeface="Arial" panose="020B0604020202020204" pitchFamily="34" charset="0"/>
              <a:buChar char="•"/>
            </a:pPr>
            <a:r>
              <a:rPr lang="zh-CN" altLang="en-US" dirty="0"/>
              <a:t>　　古巴国务委员会主席劳尔</a:t>
            </a:r>
            <a:r>
              <a:rPr lang="en-US" altLang="zh-CN" dirty="0"/>
              <a:t>·</a:t>
            </a:r>
            <a:r>
              <a:rPr lang="zh-CN" altLang="en-US" dirty="0"/>
              <a:t>卡斯特罗：“毛泽东时代建立的中国天下无人可挡。 他很了不起，中国人民不会忘记他，古巴人民也不会忘记他。”</a:t>
            </a:r>
            <a:endParaRPr lang="en-US" altLang="zh-CN" dirty="0"/>
          </a:p>
          <a:p>
            <a:endParaRPr lang="zh-CN" altLang="en-US" dirty="0"/>
          </a:p>
          <a:p>
            <a:pPr marL="285750" indent="-285750">
              <a:buFont typeface="Arial" panose="020B0604020202020204" pitchFamily="34" charset="0"/>
              <a:buChar char="•"/>
            </a:pPr>
            <a:r>
              <a:rPr lang="zh-CN" altLang="en-US" dirty="0"/>
              <a:t>　　柬埔寨国王西哈莫尼：一本</a:t>
            </a:r>
            <a:r>
              <a:rPr lang="en-US" altLang="zh-CN" dirty="0"/>
              <a:t>《</a:t>
            </a:r>
            <a:r>
              <a:rPr lang="zh-CN" altLang="en-US" dirty="0"/>
              <a:t>论持久战</a:t>
            </a:r>
            <a:r>
              <a:rPr lang="en-US" altLang="zh-CN" dirty="0"/>
              <a:t>》</a:t>
            </a:r>
            <a:r>
              <a:rPr lang="zh-CN" altLang="en-US" dirty="0"/>
              <a:t>，使我终生崇拜他！</a:t>
            </a:r>
          </a:p>
          <a:p>
            <a:endParaRPr lang="zh-CN" altLang="en-US" dirty="0"/>
          </a:p>
        </p:txBody>
      </p:sp>
    </p:spTree>
    <p:extLst>
      <p:ext uri="{BB962C8B-B14F-4D97-AF65-F5344CB8AC3E}">
        <p14:creationId xmlns:p14="http://schemas.microsoft.com/office/powerpoint/2010/main" val="1858008733"/>
      </p:ext>
    </p:extLst>
  </p:cSld>
  <p:clrMapOvr>
    <a:masterClrMapping/>
  </p:clrMapOvr>
  <mc:AlternateContent xmlns:mc="http://schemas.openxmlformats.org/markup-compatibility/2006">
    <mc:Choice xmlns:p14="http://schemas.microsoft.com/office/powerpoint/2010/main" Requires="p14">
      <p:transition spd="slow" p14:dur="1500" advClick="0" advTm="24027">
        <p:random/>
      </p:transition>
    </mc:Choice>
    <mc:Fallback>
      <p:transition spd="slow" advClick="0" advTm="2402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781B5CE-5B97-478C-9D77-971CE87DD461}"/>
              </a:ext>
            </a:extLst>
          </p:cNvPr>
          <p:cNvSpPr/>
          <p:nvPr/>
        </p:nvSpPr>
        <p:spPr>
          <a:xfrm>
            <a:off x="1841470" y="3011719"/>
            <a:ext cx="8509061" cy="1200329"/>
          </a:xfrm>
          <a:prstGeom prst="rect">
            <a:avLst/>
          </a:prstGeom>
        </p:spPr>
        <p:txBody>
          <a:bodyPr wrap="none">
            <a:spAutoFit/>
          </a:bodyPr>
          <a:lstStyle/>
          <a:p>
            <a:pPr algn="dist"/>
            <a:r>
              <a:rPr lang="zh-CN" altLang="en-US" sz="7200" b="1" dirty="0">
                <a:ln>
                  <a:solidFill>
                    <a:schemeClr val="bg1"/>
                  </a:solidFill>
                </a:ln>
                <a:latin typeface="方正字迹-清代碑体简体" panose="02010600010101010101" pitchFamily="2" charset="-122"/>
                <a:ea typeface="方正字迹-清代碑体简体" panose="02010600010101010101" pitchFamily="2" charset="-122"/>
              </a:rPr>
              <a:t>感谢聆听，谢谢大家</a:t>
            </a:r>
          </a:p>
        </p:txBody>
      </p:sp>
      <p:pic>
        <p:nvPicPr>
          <p:cNvPr id="11" name="图片 10">
            <a:extLst>
              <a:ext uri="{FF2B5EF4-FFF2-40B4-BE49-F238E27FC236}">
                <a16:creationId xmlns:a16="http://schemas.microsoft.com/office/drawing/2014/main" id="{98218A11-335F-47FD-9F98-6EED91E4B8DD}"/>
              </a:ext>
            </a:extLst>
          </p:cNvPr>
          <p:cNvPicPr>
            <a:picLocks noChangeAspect="1"/>
          </p:cNvPicPr>
          <p:nvPr/>
        </p:nvPicPr>
        <p:blipFill rotWithShape="1">
          <a:blip r:embed="rId3" cstate="screen"/>
          <a:srcRect/>
          <a:stretch>
            <a:fillRect/>
          </a:stretch>
        </p:blipFill>
        <p:spPr>
          <a:xfrm>
            <a:off x="2900134" y="399147"/>
            <a:ext cx="6734629" cy="2612572"/>
          </a:xfrm>
          <a:prstGeom prst="rect">
            <a:avLst/>
          </a:prstGeom>
        </p:spPr>
      </p:pic>
      <p:pic>
        <p:nvPicPr>
          <p:cNvPr id="5" name="图片 4">
            <a:extLst>
              <a:ext uri="{FF2B5EF4-FFF2-40B4-BE49-F238E27FC236}">
                <a16:creationId xmlns:a16="http://schemas.microsoft.com/office/drawing/2014/main" id="{231D23C2-A781-432C-98C0-EFD62BC6F680}"/>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889592"/>
      </p:ext>
    </p:extLst>
  </p:cSld>
  <p:clrMapOvr>
    <a:masterClrMapping/>
  </p:clrMapOvr>
  <mc:AlternateContent xmlns:mc="http://schemas.openxmlformats.org/markup-compatibility/2006">
    <mc:Choice xmlns:p14="http://schemas.microsoft.com/office/powerpoint/2010/main" Requires="p14">
      <p:transition spd="slow" p14:dur="1500" advClick="0" advTm="1506">
        <p:random/>
      </p:transition>
    </mc:Choice>
    <mc:Fallback>
      <p:transition spd="slow" advClick="0" advTm="150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06C8D92-60D3-4886-83FF-6A6E1FE7F2BE}"/>
              </a:ext>
            </a:extLst>
          </p:cNvPr>
          <p:cNvSpPr/>
          <p:nvPr/>
        </p:nvSpPr>
        <p:spPr>
          <a:xfrm>
            <a:off x="1581245" y="1720840"/>
            <a:ext cx="4638685" cy="3416320"/>
          </a:xfrm>
          <a:prstGeom prst="rect">
            <a:avLst/>
          </a:prstGeom>
        </p:spPr>
        <p:txBody>
          <a:bodyPr wrap="square">
            <a:spAutoFit/>
          </a:bodyPr>
          <a:lstStyle/>
          <a:p>
            <a:r>
              <a:rPr lang="zh-CN" altLang="en-US" sz="2400" b="1" dirty="0">
                <a:solidFill>
                  <a:schemeClr val="bg2"/>
                </a:solidFill>
                <a:latin typeface="楷体" panose="02010609060101010101" pitchFamily="49" charset="-122"/>
                <a:ea typeface="楷体" panose="02010609060101010101" pitchFamily="49" charset="-122"/>
              </a:rPr>
              <a:t>毛泽东（</a:t>
            </a:r>
            <a:r>
              <a:rPr lang="en-US" altLang="zh-CN" sz="2400" b="1" dirty="0">
                <a:solidFill>
                  <a:schemeClr val="bg2"/>
                </a:solidFill>
                <a:latin typeface="楷体" panose="02010609060101010101" pitchFamily="49" charset="-122"/>
                <a:ea typeface="楷体" panose="02010609060101010101" pitchFamily="49" charset="-122"/>
              </a:rPr>
              <a:t>1893</a:t>
            </a:r>
            <a:r>
              <a:rPr lang="zh-CN" altLang="en-US" sz="2400" b="1" dirty="0">
                <a:solidFill>
                  <a:schemeClr val="bg2"/>
                </a:solidFill>
                <a:latin typeface="楷体" panose="02010609060101010101" pitchFamily="49" charset="-122"/>
                <a:ea typeface="楷体" panose="02010609060101010101" pitchFamily="49" charset="-122"/>
              </a:rPr>
              <a:t>年</a:t>
            </a:r>
            <a:r>
              <a:rPr lang="en-US" altLang="zh-CN" sz="2400" b="1" dirty="0">
                <a:solidFill>
                  <a:schemeClr val="bg2"/>
                </a:solidFill>
                <a:latin typeface="楷体" panose="02010609060101010101" pitchFamily="49" charset="-122"/>
                <a:ea typeface="楷体" panose="02010609060101010101" pitchFamily="49" charset="-122"/>
              </a:rPr>
              <a:t>12</a:t>
            </a:r>
            <a:r>
              <a:rPr lang="zh-CN" altLang="en-US" sz="2400" b="1" dirty="0">
                <a:solidFill>
                  <a:schemeClr val="bg2"/>
                </a:solidFill>
                <a:latin typeface="楷体" panose="02010609060101010101" pitchFamily="49" charset="-122"/>
                <a:ea typeface="楷体" panose="02010609060101010101" pitchFamily="49" charset="-122"/>
              </a:rPr>
              <a:t>月</a:t>
            </a:r>
            <a:r>
              <a:rPr lang="en-US" altLang="zh-CN" sz="2400" b="1" dirty="0">
                <a:solidFill>
                  <a:schemeClr val="bg2"/>
                </a:solidFill>
                <a:latin typeface="楷体" panose="02010609060101010101" pitchFamily="49" charset="-122"/>
                <a:ea typeface="楷体" panose="02010609060101010101" pitchFamily="49" charset="-122"/>
              </a:rPr>
              <a:t>26</a:t>
            </a:r>
            <a:r>
              <a:rPr lang="zh-CN" altLang="en-US" sz="2400" b="1" dirty="0">
                <a:solidFill>
                  <a:schemeClr val="bg2"/>
                </a:solidFill>
                <a:latin typeface="楷体" panose="02010609060101010101" pitchFamily="49" charset="-122"/>
                <a:ea typeface="楷体" panose="02010609060101010101" pitchFamily="49" charset="-122"/>
              </a:rPr>
              <a:t>日</a:t>
            </a:r>
            <a:r>
              <a:rPr lang="en-US" altLang="zh-CN" sz="2400" b="1" dirty="0">
                <a:solidFill>
                  <a:schemeClr val="bg2"/>
                </a:solidFill>
                <a:latin typeface="楷体" panose="02010609060101010101" pitchFamily="49" charset="-122"/>
                <a:ea typeface="楷体" panose="02010609060101010101" pitchFamily="49" charset="-122"/>
              </a:rPr>
              <a:t>-1976</a:t>
            </a:r>
            <a:r>
              <a:rPr lang="zh-CN" altLang="en-US" sz="2400" b="1" dirty="0">
                <a:solidFill>
                  <a:schemeClr val="bg2"/>
                </a:solidFill>
                <a:latin typeface="楷体" panose="02010609060101010101" pitchFamily="49" charset="-122"/>
                <a:ea typeface="楷体" panose="02010609060101010101" pitchFamily="49" charset="-122"/>
              </a:rPr>
              <a:t>年</a:t>
            </a:r>
            <a:r>
              <a:rPr lang="en-US" altLang="zh-CN" sz="2400" b="1" dirty="0">
                <a:solidFill>
                  <a:schemeClr val="bg2"/>
                </a:solidFill>
                <a:latin typeface="楷体" panose="02010609060101010101" pitchFamily="49" charset="-122"/>
                <a:ea typeface="楷体" panose="02010609060101010101" pitchFamily="49" charset="-122"/>
              </a:rPr>
              <a:t>9</a:t>
            </a:r>
            <a:r>
              <a:rPr lang="zh-CN" altLang="en-US" sz="2400" b="1" dirty="0">
                <a:solidFill>
                  <a:schemeClr val="bg2"/>
                </a:solidFill>
                <a:latin typeface="楷体" panose="02010609060101010101" pitchFamily="49" charset="-122"/>
                <a:ea typeface="楷体" panose="02010609060101010101" pitchFamily="49" charset="-122"/>
              </a:rPr>
              <a:t>月</a:t>
            </a:r>
            <a:r>
              <a:rPr lang="en-US" altLang="zh-CN" sz="2400" b="1" dirty="0">
                <a:solidFill>
                  <a:schemeClr val="bg2"/>
                </a:solidFill>
                <a:latin typeface="楷体" panose="02010609060101010101" pitchFamily="49" charset="-122"/>
                <a:ea typeface="楷体" panose="02010609060101010101" pitchFamily="49" charset="-122"/>
              </a:rPr>
              <a:t>9</a:t>
            </a:r>
            <a:r>
              <a:rPr lang="zh-CN" altLang="en-US" sz="2400" b="1" dirty="0">
                <a:solidFill>
                  <a:schemeClr val="bg2"/>
                </a:solidFill>
                <a:latin typeface="楷体" panose="02010609060101010101" pitchFamily="49" charset="-122"/>
                <a:ea typeface="楷体" panose="02010609060101010101" pitchFamily="49" charset="-122"/>
              </a:rPr>
              <a:t>日），字润之（原作咏芝，后改润芝），笔名子任。湖南湘潭人。中国人民的领袖，马克思主义者，伟大的无产阶级革命家、战略家和理论家，中国共产党、中国人民解放军和中华人民共和国的主要缔造者和领导人，诗人，书法家。</a:t>
            </a:r>
          </a:p>
        </p:txBody>
      </p:sp>
      <p:pic>
        <p:nvPicPr>
          <p:cNvPr id="6" name="图片 5">
            <a:extLst>
              <a:ext uri="{FF2B5EF4-FFF2-40B4-BE49-F238E27FC236}">
                <a16:creationId xmlns:a16="http://schemas.microsoft.com/office/drawing/2014/main" id="{D624E205-2BFD-4836-9F75-505C2A34E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795" y="1593789"/>
            <a:ext cx="4458211" cy="4033288"/>
          </a:xfrm>
          <a:prstGeom prst="rect">
            <a:avLst/>
          </a:prstGeom>
        </p:spPr>
      </p:pic>
    </p:spTree>
    <p:extLst>
      <p:ext uri="{BB962C8B-B14F-4D97-AF65-F5344CB8AC3E}">
        <p14:creationId xmlns:p14="http://schemas.microsoft.com/office/powerpoint/2010/main" val="3002715037"/>
      </p:ext>
    </p:extLst>
  </p:cSld>
  <p:clrMapOvr>
    <a:masterClrMapping/>
  </p:clrMapOvr>
  <mc:AlternateContent xmlns:mc="http://schemas.openxmlformats.org/markup-compatibility/2006">
    <mc:Choice xmlns:p14="http://schemas.microsoft.com/office/powerpoint/2010/main" Requires="p14">
      <p:transition spd="slow" p14:dur="1500" advClick="0" advTm="13807">
        <p:random/>
      </p:transition>
    </mc:Choice>
    <mc:Fallback>
      <p:transition spd="slow" advClick="0" advTm="13807">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3FFBB4E-41C8-4F60-819E-9390CC1CBEFD}"/>
              </a:ext>
            </a:extLst>
          </p:cNvPr>
          <p:cNvSpPr txBox="1"/>
          <p:nvPr/>
        </p:nvSpPr>
        <p:spPr>
          <a:xfrm>
            <a:off x="548450" y="785108"/>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毛主席的伟大一生</a:t>
            </a:r>
          </a:p>
        </p:txBody>
      </p:sp>
      <p:cxnSp>
        <p:nvCxnSpPr>
          <p:cNvPr id="6" name="直接连接符 5">
            <a:extLst>
              <a:ext uri="{FF2B5EF4-FFF2-40B4-BE49-F238E27FC236}">
                <a16:creationId xmlns:a16="http://schemas.microsoft.com/office/drawing/2014/main" id="{6C6638C4-8E30-4EA8-A847-A62FFBD9360B}"/>
              </a:ext>
            </a:extLst>
          </p:cNvPr>
          <p:cNvCxnSpPr/>
          <p:nvPr/>
        </p:nvCxnSpPr>
        <p:spPr>
          <a:xfrm>
            <a:off x="2750884" y="136988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324B1D0-AF94-492C-8772-19BAD6C270E7}"/>
              </a:ext>
            </a:extLst>
          </p:cNvPr>
          <p:cNvSpPr txBox="1"/>
          <p:nvPr/>
        </p:nvSpPr>
        <p:spPr>
          <a:xfrm>
            <a:off x="1016000" y="1734715"/>
            <a:ext cx="8486075" cy="461665"/>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有人用九项世界奇迹来描述了毛主席的建国后的功绩：</a:t>
            </a:r>
          </a:p>
        </p:txBody>
      </p:sp>
      <p:sp>
        <p:nvSpPr>
          <p:cNvPr id="3" name="文本框 2">
            <a:extLst>
              <a:ext uri="{FF2B5EF4-FFF2-40B4-BE49-F238E27FC236}">
                <a16:creationId xmlns:a16="http://schemas.microsoft.com/office/drawing/2014/main" id="{10B7F3A5-18A1-4538-AB8F-23517BE13635}"/>
              </a:ext>
            </a:extLst>
          </p:cNvPr>
          <p:cNvSpPr txBox="1"/>
          <p:nvPr/>
        </p:nvSpPr>
        <p:spPr>
          <a:xfrm>
            <a:off x="2029767" y="2468878"/>
            <a:ext cx="9318953" cy="3416320"/>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第一</a:t>
            </a: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作为国家领导人，清正如水，身体力行，吏治长清</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第二 战无不胜，将帝国主义势力感出中国，为中国赢得和平</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第三 建国后用了</a:t>
            </a:r>
            <a:r>
              <a:rPr lang="en-US" altLang="zh-CN" sz="2400" b="1" dirty="0">
                <a:latin typeface="楷体" panose="02010609060101010101" pitchFamily="49" charset="-122"/>
                <a:ea typeface="楷体" panose="02010609060101010101" pitchFamily="49" charset="-122"/>
              </a:rPr>
              <a:t>30</a:t>
            </a:r>
            <a:r>
              <a:rPr lang="zh-CN" altLang="en-US" sz="2400" b="1" dirty="0">
                <a:latin typeface="楷体" panose="02010609060101010101" pitchFamily="49" charset="-122"/>
                <a:ea typeface="楷体" panose="02010609060101010101" pitchFamily="49" charset="-122"/>
              </a:rPr>
              <a:t>年让中国人平均寿命提高了</a:t>
            </a:r>
            <a:r>
              <a:rPr lang="en-US" altLang="zh-CN" sz="2400" b="1" dirty="0">
                <a:latin typeface="楷体" panose="02010609060101010101" pitchFamily="49" charset="-122"/>
                <a:ea typeface="楷体" panose="02010609060101010101" pitchFamily="49" charset="-122"/>
              </a:rPr>
              <a:t>30</a:t>
            </a:r>
            <a:r>
              <a:rPr lang="zh-CN" altLang="en-US" sz="2400" b="1" dirty="0">
                <a:latin typeface="楷体" panose="02010609060101010101" pitchFamily="49" charset="-122"/>
                <a:ea typeface="楷体" panose="02010609060101010101" pitchFamily="49" charset="-122"/>
              </a:rPr>
              <a:t>岁。</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第四 建国后</a:t>
            </a:r>
            <a:r>
              <a:rPr lang="en-US" altLang="zh-CN" sz="2400" b="1" dirty="0">
                <a:latin typeface="楷体" panose="02010609060101010101" pitchFamily="49" charset="-122"/>
                <a:ea typeface="楷体" panose="02010609060101010101" pitchFamily="49" charset="-122"/>
              </a:rPr>
              <a:t>20</a:t>
            </a:r>
            <a:r>
              <a:rPr lang="zh-CN" altLang="en-US" sz="2400" b="1" dirty="0">
                <a:latin typeface="楷体" panose="02010609060101010101" pitchFamily="49" charset="-122"/>
                <a:ea typeface="楷体" panose="02010609060101010101" pitchFamily="49" charset="-122"/>
              </a:rPr>
              <a:t>年将国内文盲率从</a:t>
            </a:r>
            <a:r>
              <a:rPr lang="en-US" altLang="zh-CN" sz="2400" b="1" dirty="0">
                <a:latin typeface="楷体" panose="02010609060101010101" pitchFamily="49" charset="-122"/>
                <a:ea typeface="楷体" panose="02010609060101010101" pitchFamily="49" charset="-122"/>
              </a:rPr>
              <a:t>80%</a:t>
            </a:r>
            <a:r>
              <a:rPr lang="zh-CN" altLang="en-US" sz="2400" b="1" dirty="0">
                <a:latin typeface="楷体" panose="02010609060101010101" pitchFamily="49" charset="-122"/>
                <a:ea typeface="楷体" panose="02010609060101010101" pitchFamily="49" charset="-122"/>
              </a:rPr>
              <a:t>降到</a:t>
            </a:r>
            <a:r>
              <a:rPr lang="en-US" altLang="zh-CN" sz="2400" b="1" dirty="0">
                <a:latin typeface="楷体" panose="02010609060101010101" pitchFamily="49" charset="-122"/>
                <a:ea typeface="楷体" panose="02010609060101010101" pitchFamily="49" charset="-122"/>
              </a:rPr>
              <a:t>20%</a:t>
            </a:r>
          </a:p>
          <a:p>
            <a:r>
              <a:rPr lang="zh-CN" altLang="en-US" sz="2400" b="1" dirty="0">
                <a:latin typeface="楷体" panose="02010609060101010101" pitchFamily="49" charset="-122"/>
                <a:ea typeface="楷体" panose="02010609060101010101" pitchFamily="49" charset="-122"/>
              </a:rPr>
              <a:t>第五 建国后很快消灭“黄赌毒”民风淳朴</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第六 建国后</a:t>
            </a:r>
            <a:r>
              <a:rPr lang="en-US" altLang="zh-CN" sz="2400" b="1" dirty="0">
                <a:latin typeface="楷体" panose="02010609060101010101" pitchFamily="49" charset="-122"/>
                <a:ea typeface="楷体" panose="02010609060101010101" pitchFamily="49" charset="-122"/>
              </a:rPr>
              <a:t>30</a:t>
            </a:r>
            <a:r>
              <a:rPr lang="zh-CN" altLang="en-US" sz="2400" b="1" dirty="0">
                <a:latin typeface="楷体" panose="02010609060101010101" pitchFamily="49" charset="-122"/>
                <a:ea typeface="楷体" panose="02010609060101010101" pitchFamily="49" charset="-122"/>
              </a:rPr>
              <a:t>年不涨物价，解决国人吃饭问题</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第七 建国后用了</a:t>
            </a:r>
            <a:r>
              <a:rPr lang="en-US" altLang="zh-CN" sz="2400" b="1" dirty="0">
                <a:latin typeface="楷体" panose="02010609060101010101" pitchFamily="49" charset="-122"/>
                <a:ea typeface="楷体" panose="02010609060101010101" pitchFamily="49" charset="-122"/>
              </a:rPr>
              <a:t>20</a:t>
            </a:r>
            <a:r>
              <a:rPr lang="zh-CN" altLang="en-US" sz="2400" b="1" dirty="0">
                <a:latin typeface="楷体" panose="02010609060101010101" pitchFamily="49" charset="-122"/>
                <a:ea typeface="楷体" panose="02010609060101010101" pitchFamily="49" charset="-122"/>
              </a:rPr>
              <a:t>年便让祖国实现工业化</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第八 让中国和世界</a:t>
            </a:r>
            <a:r>
              <a:rPr lang="en-US" altLang="zh-CN" sz="2400" b="1" dirty="0">
                <a:latin typeface="楷体" panose="02010609060101010101" pitchFamily="49" charset="-122"/>
                <a:ea typeface="楷体" panose="02010609060101010101" pitchFamily="49" charset="-122"/>
              </a:rPr>
              <a:t>118</a:t>
            </a:r>
            <a:r>
              <a:rPr lang="zh-CN" altLang="en-US" sz="2400" b="1" dirty="0">
                <a:latin typeface="楷体" panose="02010609060101010101" pitchFamily="49" charset="-122"/>
                <a:ea typeface="楷体" panose="02010609060101010101" pitchFamily="49" charset="-122"/>
              </a:rPr>
              <a:t>个国家建交，成为亚非拉第三世界领袖</a:t>
            </a:r>
            <a:endParaRPr lang="en-US" altLang="zh-CN" sz="2400" b="1" dirty="0">
              <a:latin typeface="楷体" panose="02010609060101010101" pitchFamily="49" charset="-122"/>
              <a:ea typeface="楷体" panose="02010609060101010101" pitchFamily="49" charset="-122"/>
            </a:endParaRPr>
          </a:p>
          <a:p>
            <a:endParaRPr lang="zh-CN" altLang="en-US" sz="2400" b="1" dirty="0">
              <a:latin typeface="楷体" panose="02010609060101010101" pitchFamily="49" charset="-122"/>
              <a:ea typeface="楷体" panose="02010609060101010101" pitchFamily="49" charset="-122"/>
            </a:endParaRPr>
          </a:p>
        </p:txBody>
      </p:sp>
      <p:sp>
        <p:nvSpPr>
          <p:cNvPr id="4" name="矩形 3">
            <a:extLst>
              <a:ext uri="{FF2B5EF4-FFF2-40B4-BE49-F238E27FC236}">
                <a16:creationId xmlns:a16="http://schemas.microsoft.com/office/drawing/2014/main" id="{B5422DD3-96A2-4D4F-9433-6C421F63FC91}"/>
              </a:ext>
            </a:extLst>
          </p:cNvPr>
          <p:cNvSpPr/>
          <p:nvPr/>
        </p:nvSpPr>
        <p:spPr>
          <a:xfrm>
            <a:off x="2029767" y="5423533"/>
            <a:ext cx="4982454"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第九 去世后，</a:t>
            </a:r>
            <a:r>
              <a:rPr lang="en-US" altLang="zh-CN" sz="2400" b="1" dirty="0">
                <a:latin typeface="楷体" panose="02010609060101010101" pitchFamily="49" charset="-122"/>
                <a:ea typeface="楷体" panose="02010609060101010101" pitchFamily="49" charset="-122"/>
              </a:rPr>
              <a:t>53</a:t>
            </a:r>
            <a:r>
              <a:rPr lang="zh-CN" altLang="en-US" sz="2400" b="1" dirty="0">
                <a:latin typeface="楷体" panose="02010609060101010101" pitchFamily="49" charset="-122"/>
                <a:ea typeface="楷体" panose="02010609060101010101" pitchFamily="49" charset="-122"/>
              </a:rPr>
              <a:t>个国家降半旗致哀</a:t>
            </a:r>
          </a:p>
        </p:txBody>
      </p:sp>
    </p:spTree>
    <p:extLst>
      <p:ext uri="{BB962C8B-B14F-4D97-AF65-F5344CB8AC3E}">
        <p14:creationId xmlns:p14="http://schemas.microsoft.com/office/powerpoint/2010/main" val="2710482558"/>
      </p:ext>
    </p:extLst>
  </p:cSld>
  <p:clrMapOvr>
    <a:masterClrMapping/>
  </p:clrMapOvr>
  <mc:AlternateContent xmlns:mc="http://schemas.openxmlformats.org/markup-compatibility/2006">
    <mc:Choice xmlns:p14="http://schemas.microsoft.com/office/powerpoint/2010/main" Requires="p14">
      <p:transition spd="slow" p14:dur="1500" advClick="0" advTm="52325">
        <p:random/>
      </p:transition>
    </mc:Choice>
    <mc:Fallback>
      <p:transition spd="slow" advClick="0" advTm="52325">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EC3236E-D4A2-42FD-BA60-3394E4FC5179}"/>
              </a:ext>
            </a:extLst>
          </p:cNvPr>
          <p:cNvSpPr txBox="1"/>
          <p:nvPr/>
        </p:nvSpPr>
        <p:spPr>
          <a:xfrm>
            <a:off x="548450" y="785108"/>
            <a:ext cx="10627740"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毛主席的伟大一生</a:t>
            </a:r>
          </a:p>
        </p:txBody>
      </p:sp>
      <p:cxnSp>
        <p:nvCxnSpPr>
          <p:cNvPr id="3" name="直接连接符 2">
            <a:extLst>
              <a:ext uri="{FF2B5EF4-FFF2-40B4-BE49-F238E27FC236}">
                <a16:creationId xmlns:a16="http://schemas.microsoft.com/office/drawing/2014/main" id="{3BB4384B-270C-405B-B557-887C2F665497}"/>
              </a:ext>
            </a:extLst>
          </p:cNvPr>
          <p:cNvCxnSpPr/>
          <p:nvPr/>
        </p:nvCxnSpPr>
        <p:spPr>
          <a:xfrm>
            <a:off x="2750884" y="136988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908A7A1-6E49-48A3-BA35-82AAD8A286D6}"/>
              </a:ext>
            </a:extLst>
          </p:cNvPr>
          <p:cNvSpPr txBox="1"/>
          <p:nvPr/>
        </p:nvSpPr>
        <p:spPr>
          <a:xfrm>
            <a:off x="2184400" y="2763520"/>
            <a:ext cx="7823200" cy="1938992"/>
          </a:xfrm>
          <a:prstGeom prst="rect">
            <a:avLst/>
          </a:prstGeom>
          <a:noFill/>
        </p:spPr>
        <p:txBody>
          <a:bodyPr wrap="square" rtlCol="0">
            <a:spAutoFit/>
          </a:bodyPr>
          <a:lstStyle/>
          <a:p>
            <a:r>
              <a:rPr lang="zh-CN" altLang="en-US" dirty="0"/>
              <a:t>        </a:t>
            </a:r>
            <a:r>
              <a:rPr lang="zh-CN" altLang="en-US" sz="2000" dirty="0">
                <a:latin typeface="楷体" panose="02010609060101010101" pitchFamily="49" charset="-122"/>
                <a:ea typeface="楷体" panose="02010609060101010101" pitchFamily="49" charset="-122"/>
              </a:rPr>
              <a:t>毛泽东逝世后，联合国总部当天就降半旗致哀，其反应速度前无古人，后无来者，其后</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天之内，共有</a:t>
            </a:r>
            <a:r>
              <a:rPr lang="en-US" altLang="zh-CN" sz="2000" dirty="0">
                <a:latin typeface="楷体" panose="02010609060101010101" pitchFamily="49" charset="-122"/>
                <a:ea typeface="楷体" panose="02010609060101010101" pitchFamily="49" charset="-122"/>
              </a:rPr>
              <a:t>123</a:t>
            </a:r>
            <a:r>
              <a:rPr lang="zh-CN" altLang="en-US" sz="2000" dirty="0">
                <a:latin typeface="楷体" panose="02010609060101010101" pitchFamily="49" charset="-122"/>
                <a:ea typeface="楷体" panose="02010609060101010101" pitchFamily="49" charset="-122"/>
              </a:rPr>
              <a:t>个国家的政府和首脑向中国政府发来了唁电或唁函，</a:t>
            </a:r>
            <a:r>
              <a:rPr lang="en-US" altLang="zh-CN" sz="2000" dirty="0">
                <a:latin typeface="楷体" panose="02010609060101010101" pitchFamily="49" charset="-122"/>
                <a:ea typeface="楷体" panose="02010609060101010101" pitchFamily="49" charset="-122"/>
              </a:rPr>
              <a:t>105</a:t>
            </a:r>
            <a:r>
              <a:rPr lang="zh-CN" altLang="en-US" sz="2000" dirty="0">
                <a:latin typeface="楷体" panose="02010609060101010101" pitchFamily="49" charset="-122"/>
                <a:ea typeface="楷体" panose="02010609060101010101" pitchFamily="49" charset="-122"/>
              </a:rPr>
              <a:t>个国家的领导人或代表到中国使馆吊唁，</a:t>
            </a:r>
            <a:r>
              <a:rPr lang="en-US" altLang="zh-CN" sz="2000" dirty="0">
                <a:latin typeface="楷体" panose="02010609060101010101" pitchFamily="49" charset="-122"/>
                <a:ea typeface="楷体" panose="02010609060101010101" pitchFamily="49" charset="-122"/>
              </a:rPr>
              <a:t>53</a:t>
            </a:r>
            <a:r>
              <a:rPr lang="zh-CN" altLang="en-US" sz="2000" dirty="0">
                <a:latin typeface="楷体" panose="02010609060101010101" pitchFamily="49" charset="-122"/>
                <a:ea typeface="楷体" panose="02010609060101010101" pitchFamily="49" charset="-122"/>
              </a:rPr>
              <a:t>个国家降半旗致哀。</a:t>
            </a:r>
          </a:p>
          <a:p>
            <a:r>
              <a:rPr lang="zh-CN" altLang="en-US" sz="2000" dirty="0">
                <a:latin typeface="楷体" panose="02010609060101010101" pitchFamily="49" charset="-122"/>
                <a:ea typeface="楷体" panose="02010609060101010101" pitchFamily="49" charset="-122"/>
              </a:rPr>
              <a:t>   曾有记者这样写道：“</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日下午</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时这一悲痛时刻，似乎地球也停止了转动”。</a:t>
            </a:r>
          </a:p>
        </p:txBody>
      </p:sp>
    </p:spTree>
    <p:extLst>
      <p:ext uri="{BB962C8B-B14F-4D97-AF65-F5344CB8AC3E}">
        <p14:creationId xmlns:p14="http://schemas.microsoft.com/office/powerpoint/2010/main" val="2609116069"/>
      </p:ext>
    </p:extLst>
  </p:cSld>
  <p:clrMapOvr>
    <a:masterClrMapping/>
  </p:clrMapOvr>
  <mc:AlternateContent xmlns:mc="http://schemas.openxmlformats.org/markup-compatibility/2006">
    <mc:Choice xmlns:p14="http://schemas.microsoft.com/office/powerpoint/2010/main" Requires="p14">
      <p:transition spd="slow" p14:dur="1500" advClick="0" advTm="34908">
        <p:random/>
      </p:transition>
    </mc:Choice>
    <mc:Fallback>
      <p:transition spd="slow" advClick="0" advTm="34908">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
          <p:cNvSpPr/>
          <p:nvPr>
            <p:custDataLst>
              <p:tags r:id="rId1"/>
            </p:custDataLst>
          </p:nvPr>
        </p:nvSpPr>
        <p:spPr>
          <a:xfrm>
            <a:off x="2619110" y="2981756"/>
            <a:ext cx="6918098" cy="1079046"/>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FFFFF"/>
          </a:solidFill>
          <a:ln w="28575" cap="flat" cmpd="sng" algn="ctr">
            <a:solidFill>
              <a:schemeClr val="bg1">
                <a:lumMod val="65000"/>
              </a:schemeClr>
            </a:solidFill>
            <a:prstDash val="solid"/>
          </a:ln>
          <a:effectLst/>
        </p:spPr>
        <p:txBody>
          <a:bodyPr lIns="468000" tIns="0" rIns="468000" bIns="0" anchor="ctr">
            <a:normAutofit/>
          </a:bodyPr>
          <a:lstStyle/>
          <a:p>
            <a:pPr algn="ctr">
              <a:lnSpc>
                <a:spcPct val="130000"/>
              </a:lnSpc>
              <a:defRPr/>
            </a:pPr>
            <a:r>
              <a:rPr lang="zh-CN" altLang="en-US" sz="4400" b="1" kern="0" dirty="0">
                <a:ea typeface="方正字迹-清代碑体简体" panose="02010600010101010101" pitchFamily="2" charset="-122"/>
                <a:cs typeface="Arial" panose="020B0604020202020204" pitchFamily="34" charset="0"/>
              </a:rPr>
              <a:t>毛泽东</a:t>
            </a:r>
            <a:r>
              <a:rPr lang="en-US" altLang="zh-CN" sz="4400" b="1" kern="0" dirty="0">
                <a:ea typeface="方正字迹-清代碑体简体" panose="02010600010101010101" pitchFamily="2" charset="-122"/>
                <a:cs typeface="Arial" panose="020B0604020202020204" pitchFamily="34" charset="0"/>
              </a:rPr>
              <a:t>-</a:t>
            </a:r>
            <a:r>
              <a:rPr lang="zh-CN" altLang="en-US" sz="4400" b="1" kern="0" dirty="0">
                <a:ea typeface="方正字迹-清代碑体简体" panose="02010600010101010101" pitchFamily="2" charset="-122"/>
                <a:cs typeface="Arial" panose="020B0604020202020204" pitchFamily="34" charset="0"/>
              </a:rPr>
              <a:t>运筹帷幄</a:t>
            </a:r>
          </a:p>
        </p:txBody>
      </p:sp>
      <p:sp>
        <p:nvSpPr>
          <p:cNvPr id="13" name="剪去同侧角的矩形 23"/>
          <p:cNvSpPr/>
          <p:nvPr>
            <p:custDataLst>
              <p:tags r:id="rId2"/>
            </p:custDataLst>
          </p:nvPr>
        </p:nvSpPr>
        <p:spPr>
          <a:xfrm>
            <a:off x="5199441" y="2196850"/>
            <a:ext cx="1793118" cy="784906"/>
          </a:xfrm>
          <a:prstGeom prst="snip2SameRect">
            <a:avLst>
              <a:gd name="adj1" fmla="val 25728"/>
              <a:gd name="adj2" fmla="val 0"/>
            </a:avLst>
          </a:prstGeom>
          <a:solidFill>
            <a:schemeClr val="accent1"/>
          </a:solidFill>
          <a:ln w="76200" cap="flat" cmpd="sng" algn="ctr">
            <a:solidFill>
              <a:srgbClr val="FFFFFF"/>
            </a:solidFill>
            <a:prstDash val="solid"/>
          </a:ln>
          <a:effectLst/>
        </p:spPr>
        <p:txBody>
          <a:bodyPr tIns="0" anchor="ctr"/>
          <a:lstStyle/>
          <a:p>
            <a:pPr algn="ctr">
              <a:defRPr/>
            </a:pPr>
            <a:r>
              <a:rPr lang="en-US" sz="4400" kern="0" dirty="0">
                <a:ln w="18415" cmpd="sng">
                  <a:noFill/>
                  <a:prstDash val="solid"/>
                </a:ln>
                <a:solidFill>
                  <a:srgbClr val="FFFFFF"/>
                </a:solidFill>
                <a:latin typeface="Arial Rounded MT Bold" pitchFamily="34" charset="0"/>
                <a:ea typeface="微软雅黑" panose="020B0503020204020204" pitchFamily="34" charset="-122"/>
                <a:cs typeface="Times New Roman" panose="02020603050405020304" pitchFamily="18" charset="0"/>
              </a:rPr>
              <a:t>02</a:t>
            </a:r>
          </a:p>
        </p:txBody>
      </p:sp>
      <p:sp>
        <p:nvSpPr>
          <p:cNvPr id="6" name="矩形 5"/>
          <p:cNvSpPr/>
          <p:nvPr/>
        </p:nvSpPr>
        <p:spPr>
          <a:xfrm>
            <a:off x="786284" y="927364"/>
            <a:ext cx="1417376" cy="1569660"/>
          </a:xfrm>
          <a:prstGeom prst="rect">
            <a:avLst/>
          </a:prstGeom>
        </p:spPr>
        <p:txBody>
          <a:bodyPr wrap="none">
            <a:spAutoFit/>
          </a:bodyPr>
          <a:lstStyle/>
          <a:p>
            <a:r>
              <a:rPr lang="en-US" altLang="zh-CN" sz="9600" b="1" dirty="0">
                <a:solidFill>
                  <a:srgbClr val="080808">
                    <a:alpha val="27000"/>
                  </a:srgbClr>
                </a:solidFill>
                <a:latin typeface="方正字迹-邢体草书简体" panose="03000502000000000000" pitchFamily="66" charset="-122"/>
                <a:ea typeface="方正字迹-邢体草书简体" panose="03000502000000000000" pitchFamily="66" charset="-122"/>
              </a:rPr>
              <a:t>·</a:t>
            </a:r>
            <a:endParaRPr lang="zh-CN" altLang="en-US" b="1" dirty="0">
              <a:solidFill>
                <a:srgbClr val="080808">
                  <a:alpha val="27000"/>
                </a:srgb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390">
        <p:random/>
      </p:transition>
    </mc:Choice>
    <mc:Fallback>
      <p:transition spd="slow" advClick="0" advTm="139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855085" y="714375"/>
            <a:ext cx="4482465" cy="584775"/>
          </a:xfrm>
          <a:prstGeom prst="rect">
            <a:avLst/>
          </a:prstGeom>
        </p:spPr>
        <p:txBody>
          <a:bodyPr wrap="square">
            <a:spAutoFit/>
          </a:bodyPr>
          <a:lstStyle/>
          <a:p>
            <a:pPr algn="ctr"/>
            <a:r>
              <a:rPr lang="zh-CN" altLang="en-US" sz="3200" b="1" dirty="0">
                <a:latin typeface="楷体" panose="02010609060101010101" pitchFamily="49" charset="-122"/>
                <a:ea typeface="楷体" panose="02010609060101010101" pitchFamily="49" charset="-122"/>
                <a:sym typeface="+mn-ea"/>
              </a:rPr>
              <a:t>军事战略战术精髓</a:t>
            </a:r>
          </a:p>
        </p:txBody>
      </p:sp>
      <p:sp>
        <p:nvSpPr>
          <p:cNvPr id="10" name="矩形 9"/>
          <p:cNvSpPr/>
          <p:nvPr/>
        </p:nvSpPr>
        <p:spPr>
          <a:xfrm>
            <a:off x="3321685" y="2385060"/>
            <a:ext cx="4416425" cy="398780"/>
          </a:xfrm>
          <a:prstGeom prst="rect">
            <a:avLst/>
          </a:prstGeom>
        </p:spPr>
        <p:txBody>
          <a:bodyPr wrap="square">
            <a:spAutoFit/>
          </a:bodyPr>
          <a:lstStyle/>
          <a:p>
            <a:pPr indent="0" algn="l">
              <a:buFont typeface="Wingdings" panose="05000000000000000000" charset="0"/>
              <a:buNone/>
            </a:pPr>
            <a:endParaRPr lang="zh-CN" altLang="en-US" sz="2000" dirty="0">
              <a:ln w="22225">
                <a:solidFill>
                  <a:srgbClr val="C60E1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endParaRPr>
          </a:p>
        </p:txBody>
      </p:sp>
      <p:sp>
        <p:nvSpPr>
          <p:cNvPr id="2" name="单圆角矩形 1"/>
          <p:cNvSpPr/>
          <p:nvPr/>
        </p:nvSpPr>
        <p:spPr>
          <a:xfrm>
            <a:off x="2001520" y="2121535"/>
            <a:ext cx="423545" cy="2280920"/>
          </a:xfrm>
          <a:prstGeom prst="snipRound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文本框 2"/>
          <p:cNvSpPr txBox="1"/>
          <p:nvPr/>
        </p:nvSpPr>
        <p:spPr>
          <a:xfrm>
            <a:off x="2001520" y="2246630"/>
            <a:ext cx="332105" cy="2030095"/>
          </a:xfrm>
          <a:prstGeom prst="rect">
            <a:avLst/>
          </a:prstGeom>
          <a:noFill/>
        </p:spPr>
        <p:txBody>
          <a:bodyPr wrap="square" rtlCol="0">
            <a:spAutoFit/>
          </a:bodyPr>
          <a:lstStyle/>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毛泽东</a:t>
            </a:r>
            <a:r>
              <a:rPr lang="zh-CN" altLang="en-US" b="1">
                <a:solidFill>
                  <a:schemeClr val="bg1"/>
                </a:solidFill>
              </a:rPr>
              <a:t>战略战术</a:t>
            </a:r>
          </a:p>
        </p:txBody>
      </p:sp>
      <p:sp>
        <p:nvSpPr>
          <p:cNvPr id="4" name="矩形 3"/>
          <p:cNvSpPr/>
          <p:nvPr/>
        </p:nvSpPr>
        <p:spPr>
          <a:xfrm>
            <a:off x="3321685" y="2246630"/>
            <a:ext cx="7136130" cy="1014730"/>
          </a:xfrm>
          <a:prstGeom prst="rect">
            <a:avLst/>
          </a:prstGeom>
          <a:solidFill>
            <a:srgbClr val="B50004"/>
          </a:solidFill>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毛泽东打圈子战术，就是以根据地为中心，强敌来了，先领他转圈，等他转晕了，暴露出弱点，就抓准狠打。转圈是手段，消灭敌人是目的。打就要有收获，既消灭敌人，又有缴获。</a:t>
            </a:r>
          </a:p>
        </p:txBody>
      </p:sp>
      <p:sp>
        <p:nvSpPr>
          <p:cNvPr id="7" name="矩形 6"/>
          <p:cNvSpPr/>
          <p:nvPr/>
        </p:nvSpPr>
        <p:spPr>
          <a:xfrm>
            <a:off x="4305935" y="3261360"/>
            <a:ext cx="5226050" cy="1260475"/>
          </a:xfrm>
          <a:prstGeom prst="rect">
            <a:avLst/>
          </a:prstGeom>
          <a:ln>
            <a:solidFill>
              <a:schemeClr val="tx1"/>
            </a:solidFill>
            <a:prstDash val="sysDash"/>
          </a:ln>
        </p:spPr>
        <p:txBody>
          <a:bodyPr wrap="square">
            <a:spAutoFit/>
          </a:bodyPr>
          <a:lstStyle/>
          <a:p>
            <a:endParaRPr lang="zh-CN" altLang="en-US" dirty="0">
              <a:solidFill>
                <a:srgbClr val="252525"/>
              </a:solidFill>
              <a:latin typeface="宋体" panose="02010600030101010101" pitchFamily="2" charset="-122"/>
              <a:ea typeface="宋体" panose="02010600030101010101" pitchFamily="2" charset="-122"/>
            </a:endParaRPr>
          </a:p>
          <a:p>
            <a:r>
              <a:rPr lang="zh-CN" altLang="en-US" sz="2000" dirty="0">
                <a:solidFill>
                  <a:srgbClr val="252525"/>
                </a:solidFill>
                <a:latin typeface="微软雅黑" panose="020B0503020204020204" pitchFamily="34" charset="-122"/>
                <a:ea typeface="微软雅黑" panose="020B0503020204020204" pitchFamily="34" charset="-122"/>
              </a:rPr>
              <a:t>十六字要诀：</a:t>
            </a:r>
            <a:endParaRPr lang="zh-CN" altLang="en-US" dirty="0">
              <a:solidFill>
                <a:srgbClr val="252525"/>
              </a:solidFill>
              <a:latin typeface="宋体" panose="02010600030101010101" pitchFamily="2" charset="-122"/>
              <a:ea typeface="宋体" panose="02010600030101010101" pitchFamily="2" charset="-122"/>
            </a:endParaRPr>
          </a:p>
          <a:p>
            <a:endParaRPr lang="zh-CN" altLang="en-US" dirty="0">
              <a:solidFill>
                <a:srgbClr val="252525"/>
              </a:solidFill>
              <a:latin typeface="宋体" panose="02010600030101010101" pitchFamily="2" charset="-122"/>
              <a:ea typeface="宋体" panose="02010600030101010101" pitchFamily="2" charset="-122"/>
            </a:endParaRPr>
          </a:p>
          <a:p>
            <a:r>
              <a:rPr lang="zh-CN" altLang="en-US" sz="20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敌进我退，敌驻我扰，敌疲我打，敌退我追。</a:t>
            </a:r>
          </a:p>
        </p:txBody>
      </p:sp>
    </p:spTree>
  </p:cSld>
  <p:clrMapOvr>
    <a:masterClrMapping/>
  </p:clrMapOvr>
  <mc:AlternateContent xmlns:mc="http://schemas.openxmlformats.org/markup-compatibility/2006">
    <mc:Choice xmlns:p14="http://schemas.microsoft.com/office/powerpoint/2010/main" Requires="p14">
      <p:transition spd="slow" p14:dur="1500" advClick="0" advTm="38147">
        <p:random/>
      </p:transition>
    </mc:Choice>
    <mc:Fallback>
      <p:transition spd="slow" advClick="0" advTm="3814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2740724" y="1542603"/>
            <a:ext cx="7716391" cy="0"/>
          </a:xfrm>
          <a:prstGeom prst="line">
            <a:avLst/>
          </a:prstGeom>
          <a:ln>
            <a:gradFill flip="none" rotWithShape="1">
              <a:gsLst>
                <a:gs pos="0">
                  <a:schemeClr val="bg2">
                    <a:alpha val="0"/>
                  </a:schemeClr>
                </a:gs>
                <a:gs pos="100000">
                  <a:schemeClr val="bg1">
                    <a:alpha val="0"/>
                  </a:schemeClr>
                </a:gs>
                <a:gs pos="53000">
                  <a:srgbClr val="E61116"/>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855085" y="714375"/>
            <a:ext cx="4482465" cy="583565"/>
          </a:xfrm>
          <a:prstGeom prst="rect">
            <a:avLst/>
          </a:prstGeom>
        </p:spPr>
        <p:txBody>
          <a:bodyPr wrap="square">
            <a:spAutoFit/>
          </a:bodyPr>
          <a:lstStyle/>
          <a:p>
            <a:pPr algn="ctr"/>
            <a:r>
              <a:rPr lang="zh-CN" altLang="en-US" sz="3200" b="1" dirty="0">
                <a:latin typeface="楷体" panose="02010609060101010101" pitchFamily="49" charset="-122"/>
                <a:ea typeface="楷体" panose="02010609060101010101" pitchFamily="49" charset="-122"/>
                <a:sym typeface="+mn-ea"/>
              </a:rPr>
              <a:t>毛泽东军事著作</a:t>
            </a:r>
          </a:p>
        </p:txBody>
      </p:sp>
      <p:sp>
        <p:nvSpPr>
          <p:cNvPr id="10" name="矩形 9"/>
          <p:cNvSpPr/>
          <p:nvPr/>
        </p:nvSpPr>
        <p:spPr>
          <a:xfrm>
            <a:off x="3321685" y="2385060"/>
            <a:ext cx="4416425" cy="1938020"/>
          </a:xfrm>
          <a:prstGeom prst="rect">
            <a:avLst/>
          </a:prstGeom>
        </p:spPr>
        <p:txBody>
          <a:bodyPr wrap="square">
            <a:spAutoFit/>
          </a:bodyPr>
          <a:lstStyle/>
          <a:p>
            <a:pPr marL="285750" indent="-285750" algn="l">
              <a:buFont typeface="Wingdings" panose="05000000000000000000" charset="0"/>
              <a:buChar char="u"/>
            </a:pPr>
            <a:r>
              <a:rPr lang="zh-CN" altLang="en-US" sz="2000" dirty="0">
                <a:ln w="22225">
                  <a:solidFill>
                    <a:srgbClr val="C60E1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《中国革命战争的战略问题》</a:t>
            </a:r>
          </a:p>
          <a:p>
            <a:pPr marL="285750" indent="-285750" algn="l">
              <a:buFont typeface="Wingdings" panose="05000000000000000000" charset="0"/>
              <a:buChar char="u"/>
            </a:pPr>
            <a:r>
              <a:rPr lang="zh-CN" altLang="en-US" sz="2000" dirty="0">
                <a:ln w="22225">
                  <a:solidFill>
                    <a:srgbClr val="C60E1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《抗日游击战争的战略问题》</a:t>
            </a:r>
          </a:p>
          <a:p>
            <a:pPr marL="285750" indent="-285750" algn="l">
              <a:buFont typeface="Wingdings" panose="05000000000000000000" charset="0"/>
              <a:buChar char="u"/>
            </a:pPr>
            <a:r>
              <a:rPr lang="zh-CN" altLang="en-US" sz="2000" dirty="0">
                <a:ln w="22225">
                  <a:solidFill>
                    <a:srgbClr val="C60E1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《论持久战》</a:t>
            </a:r>
          </a:p>
          <a:p>
            <a:pPr marL="285750" indent="-285750" algn="l">
              <a:buFont typeface="Wingdings" panose="05000000000000000000" charset="0"/>
              <a:buChar char="u"/>
            </a:pPr>
            <a:r>
              <a:rPr lang="zh-CN" altLang="en-US" sz="2000" dirty="0">
                <a:ln w="22225">
                  <a:solidFill>
                    <a:srgbClr val="C60E1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《论新阶段》</a:t>
            </a:r>
          </a:p>
          <a:p>
            <a:pPr marL="285750" indent="-285750" algn="l">
              <a:buFont typeface="Wingdings" panose="05000000000000000000" charset="0"/>
              <a:buChar char="u"/>
            </a:pPr>
            <a:r>
              <a:rPr lang="zh-CN" altLang="en-US" sz="2000" dirty="0">
                <a:ln w="22225">
                  <a:solidFill>
                    <a:srgbClr val="C60E1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《战争和战略问题》</a:t>
            </a:r>
          </a:p>
          <a:p>
            <a:pPr marL="285750" indent="-285750" algn="l">
              <a:buFont typeface="Wingdings" panose="05000000000000000000" charset="0"/>
              <a:buChar char="u"/>
            </a:pPr>
            <a:r>
              <a:rPr lang="zh-CN" altLang="en-US" sz="2000" dirty="0">
                <a:ln w="22225">
                  <a:solidFill>
                    <a:srgbClr val="C60E1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 十大军事原则</a:t>
            </a:r>
          </a:p>
        </p:txBody>
      </p:sp>
      <p:sp>
        <p:nvSpPr>
          <p:cNvPr id="2" name="单圆角矩形 1"/>
          <p:cNvSpPr/>
          <p:nvPr/>
        </p:nvSpPr>
        <p:spPr>
          <a:xfrm>
            <a:off x="2001520" y="2121535"/>
            <a:ext cx="423545" cy="2280920"/>
          </a:xfrm>
          <a:prstGeom prst="snipRound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文本框 2"/>
          <p:cNvSpPr txBox="1"/>
          <p:nvPr/>
        </p:nvSpPr>
        <p:spPr>
          <a:xfrm>
            <a:off x="2001520" y="2246630"/>
            <a:ext cx="332105" cy="2030095"/>
          </a:xfrm>
          <a:prstGeom prst="rect">
            <a:avLst/>
          </a:prstGeom>
          <a:noFill/>
        </p:spPr>
        <p:txBody>
          <a:bodyPr wrap="square" rtlCol="0">
            <a:spAutoFit/>
          </a:bodyPr>
          <a:lstStyle/>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毛泽东</a:t>
            </a:r>
            <a:r>
              <a:rPr lang="zh-CN" altLang="en-US" b="1">
                <a:solidFill>
                  <a:schemeClr val="bg1"/>
                </a:solidFill>
              </a:rPr>
              <a:t>军事著作</a:t>
            </a:r>
          </a:p>
        </p:txBody>
      </p:sp>
      <p:pic>
        <p:nvPicPr>
          <p:cNvPr id="8" name="图片 7" descr="毛泽东1"/>
          <p:cNvPicPr>
            <a:picLocks noChangeAspect="1"/>
          </p:cNvPicPr>
          <p:nvPr/>
        </p:nvPicPr>
        <p:blipFill>
          <a:blip r:embed="rId3"/>
          <a:stretch>
            <a:fillRect/>
          </a:stretch>
        </p:blipFill>
        <p:spPr>
          <a:xfrm>
            <a:off x="7460615" y="2246630"/>
            <a:ext cx="3810000" cy="2924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9727">
        <p:random/>
      </p:transition>
    </mc:Choice>
    <mc:Fallback>
      <p:transition spd="slow" advClick="0" advTm="1972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857ADFE-F485-467C-84E1-05EC11D3990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把握新形势 抓住新机遇PPT模板"/>
</p:tagLst>
</file>

<file path=ppt/tags/tag1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9"/>
</p:tagLst>
</file>

<file path=ppt/tags/tag1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Oval 10"/>
</p:tagLst>
</file>

<file path=ppt/tags/tag1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1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1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1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xml><?xml version="1.0" encoding="utf-8"?>
<p:tagLst xmlns:a="http://schemas.openxmlformats.org/drawingml/2006/main" xmlns:r="http://schemas.openxmlformats.org/officeDocument/2006/relationships" xmlns:p="http://schemas.openxmlformats.org/presentationml/2006/main">
  <p:tag name="TIMING" val="|1.1"/>
</p:tagLst>
</file>

<file path=ppt/tags/tag2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2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2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2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2.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3.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3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3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4.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40.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41.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3"/>
</p:tagLst>
</file>

<file path=ppt/tags/tag5.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6.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6"/>
</p:tagLst>
</file>

<file path=ppt/tags/tag7.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五边形 1"/>
</p:tagLst>
</file>

<file path=ppt/tags/tag8.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剪去同侧角的矩形 29"/>
</p:tagLst>
</file>

<file path=ppt/tags/tag9.xml><?xml version="1.0" encoding="utf-8"?>
<p:tagLst xmlns:a="http://schemas.openxmlformats.org/drawingml/2006/main" xmlns:r="http://schemas.openxmlformats.org/officeDocument/2006/relationships" xmlns:p="http://schemas.openxmlformats.org/presentationml/2006/main">
  <p:tag name="MH" val="20170919142114"/>
  <p:tag name="MH_LIBRARY" val="GRAPHIC"/>
  <p:tag name="MH_ORDER" val="文本框 8"/>
</p:tagLst>
</file>

<file path=ppt/theme/theme1.xml><?xml version="1.0" encoding="utf-8"?>
<a:theme xmlns:a="http://schemas.openxmlformats.org/drawingml/2006/main" name="Office 主题​​">
  <a:themeElements>
    <a:clrScheme name="党建">
      <a:dk1>
        <a:srgbClr val="C00000"/>
      </a:dk1>
      <a:lt1>
        <a:srgbClr val="FFFFFF"/>
      </a:lt1>
      <a:dk2>
        <a:srgbClr val="C00000"/>
      </a:dk2>
      <a:lt2>
        <a:srgbClr val="C00000"/>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FF404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TotalTime>
  <Words>2592</Words>
  <Application>Microsoft Office PowerPoint</Application>
  <PresentationFormat>宽屏</PresentationFormat>
  <Paragraphs>220</Paragraphs>
  <Slides>32</Slides>
  <Notes>31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等线</vt:lpstr>
      <vt:lpstr>等线 Light</vt:lpstr>
      <vt:lpstr>方正字迹-清代碑体简体</vt:lpstr>
      <vt:lpstr>方正字迹-邢体草书简体</vt:lpstr>
      <vt:lpstr>楷体</vt:lpstr>
      <vt:lpstr>宋体</vt:lpstr>
      <vt:lpstr>微软雅黑</vt:lpstr>
      <vt:lpstr>Arial</vt:lpstr>
      <vt:lpstr>Arial Rounded MT Bold</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QQ</dc:creator>
  <cp:lastModifiedBy>Dell</cp:lastModifiedBy>
  <cp:revision>46</cp:revision>
  <dcterms:created xsi:type="dcterms:W3CDTF">2017-09-19T04:48:46Z</dcterms:created>
  <dcterms:modified xsi:type="dcterms:W3CDTF">2019-03-21T07:07:27Z</dcterms:modified>
</cp:coreProperties>
</file>